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0"/>
    <p:sldId id="257" r:id="rId51"/>
    <p:sldId id="258" r:id="rId52"/>
    <p:sldId id="259" r:id="rId53"/>
    <p:sldId id="260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  <p:sldId id="273" r:id="rId67"/>
    <p:sldId id="274" r:id="rId68"/>
    <p:sldId id="275" r:id="rId69"/>
    <p:sldId id="276" r:id="rId70"/>
    <p:sldId id="277" r:id="rId71"/>
    <p:sldId id="278" r:id="rId72"/>
    <p:sldId id="279" r:id="rId73"/>
    <p:sldId id="280" r:id="rId74"/>
    <p:sldId id="281" r:id="rId75"/>
    <p:sldId id="282" r:id="rId76"/>
    <p:sldId id="283" r:id="rId77"/>
    <p:sldId id="284" r:id="rId78"/>
    <p:sldId id="285" r:id="rId79"/>
    <p:sldId id="286" r:id="rId80"/>
    <p:sldId id="287" r:id="rId8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sefin Sans" charset="1" panose="00000500000000000000"/>
      <p:regular r:id="rId10"/>
    </p:embeddedFont>
    <p:embeddedFont>
      <p:font typeface="Josefin Sans Bold" charset="1" panose="00000800000000000000"/>
      <p:regular r:id="rId11"/>
    </p:embeddedFont>
    <p:embeddedFont>
      <p:font typeface="Josefin Sans Italics" charset="1" panose="00000500000000000000"/>
      <p:regular r:id="rId12"/>
    </p:embeddedFont>
    <p:embeddedFont>
      <p:font typeface="Josefin Sans Bold Italics" charset="1" panose="00000800000000000000"/>
      <p:regular r:id="rId13"/>
    </p:embeddedFont>
    <p:embeddedFont>
      <p:font typeface="Josefin Sans Thin" charset="1" panose="00000300000000000000"/>
      <p:regular r:id="rId14"/>
    </p:embeddedFont>
    <p:embeddedFont>
      <p:font typeface="Josefin Sans Thin Italics" charset="1" panose="00000300000000000000"/>
      <p:regular r:id="rId15"/>
    </p:embeddedFont>
    <p:embeddedFont>
      <p:font typeface="Josefin Sans Light" charset="1" panose="00000400000000000000"/>
      <p:regular r:id="rId16"/>
    </p:embeddedFont>
    <p:embeddedFont>
      <p:font typeface="Josefin Sans Light Italics" charset="1" panose="00000400000000000000"/>
      <p:regular r:id="rId17"/>
    </p:embeddedFont>
    <p:embeddedFont>
      <p:font typeface="Josefin Sans Semi-Bold" charset="1" panose="00000700000000000000"/>
      <p:regular r:id="rId18"/>
    </p:embeddedFont>
    <p:embeddedFont>
      <p:font typeface="Josefin Sans Semi-Bold Italics" charset="1" panose="00000700000000000000"/>
      <p:regular r:id="rId19"/>
    </p:embeddedFont>
    <p:embeddedFont>
      <p:font typeface="Cabin" charset="1" panose="00000500000000000000"/>
      <p:regular r:id="rId20"/>
    </p:embeddedFont>
    <p:embeddedFont>
      <p:font typeface="Cabin Bold" charset="1" panose="00000800000000000000"/>
      <p:regular r:id="rId21"/>
    </p:embeddedFont>
    <p:embeddedFont>
      <p:font typeface="Cabin Italics" charset="1" panose="00000500000000000000"/>
      <p:regular r:id="rId22"/>
    </p:embeddedFont>
    <p:embeddedFont>
      <p:font typeface="Cabin Bold Italics" charset="1" panose="00000800000000000000"/>
      <p:regular r:id="rId23"/>
    </p:embeddedFont>
    <p:embeddedFont>
      <p:font typeface="Cabin Medium" charset="1" panose="00000600000000000000"/>
      <p:regular r:id="rId24"/>
    </p:embeddedFont>
    <p:embeddedFont>
      <p:font typeface="Cabin Medium Italics" charset="1" panose="00000600000000000000"/>
      <p:regular r:id="rId25"/>
    </p:embeddedFont>
    <p:embeddedFont>
      <p:font typeface="Cabin Semi-Bold" charset="1" panose="00000700000000000000"/>
      <p:regular r:id="rId26"/>
    </p:embeddedFont>
    <p:embeddedFont>
      <p:font typeface="Cabin Semi-Bold Italics" charset="1" panose="000007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  <p:embeddedFont>
      <p:font typeface="Muli" charset="1" panose="00000500000000000000"/>
      <p:regular r:id="rId36"/>
    </p:embeddedFont>
    <p:embeddedFont>
      <p:font typeface="Muli Bold" charset="1" panose="00000800000000000000"/>
      <p:regular r:id="rId37"/>
    </p:embeddedFont>
    <p:embeddedFont>
      <p:font typeface="Muli Italics" charset="1" panose="00000500000000000000"/>
      <p:regular r:id="rId38"/>
    </p:embeddedFont>
    <p:embeddedFont>
      <p:font typeface="Muli Bold Italics" charset="1" panose="00000800000000000000"/>
      <p:regular r:id="rId39"/>
    </p:embeddedFont>
    <p:embeddedFont>
      <p:font typeface="Muli Extra-Light" charset="1" panose="00000300000000000000"/>
      <p:regular r:id="rId40"/>
    </p:embeddedFont>
    <p:embeddedFont>
      <p:font typeface="Muli Extra-Light Italics" charset="1" panose="00000300000000000000"/>
      <p:regular r:id="rId41"/>
    </p:embeddedFont>
    <p:embeddedFont>
      <p:font typeface="Muli Light" charset="1" panose="00000400000000000000"/>
      <p:regular r:id="rId42"/>
    </p:embeddedFont>
    <p:embeddedFont>
      <p:font typeface="Muli Light Italics" charset="1" panose="00000400000000000000"/>
      <p:regular r:id="rId43"/>
    </p:embeddedFont>
    <p:embeddedFont>
      <p:font typeface="Muli Semi-Bold" charset="1" panose="00000700000000000000"/>
      <p:regular r:id="rId44"/>
    </p:embeddedFont>
    <p:embeddedFont>
      <p:font typeface="Muli Semi-Bold Italics" charset="1" panose="00000700000000000000"/>
      <p:regular r:id="rId45"/>
    </p:embeddedFont>
    <p:embeddedFont>
      <p:font typeface="Muli Ultra-Bold" charset="1" panose="00000900000000000000"/>
      <p:regular r:id="rId46"/>
    </p:embeddedFont>
    <p:embeddedFont>
      <p:font typeface="Muli Ultra-Bold Italics" charset="1" panose="00000900000000000000"/>
      <p:regular r:id="rId47"/>
    </p:embeddedFont>
    <p:embeddedFont>
      <p:font typeface="Muli Heavy" charset="1" panose="00000A00000000000000"/>
      <p:regular r:id="rId48"/>
    </p:embeddedFont>
    <p:embeddedFont>
      <p:font typeface="Muli Heavy Italics" charset="1" panose="00000A0000000000000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slides/slide1.xml" Type="http://schemas.openxmlformats.org/officeDocument/2006/relationships/slide"/><Relationship Id="rId51" Target="slides/slide2.xml" Type="http://schemas.openxmlformats.org/officeDocument/2006/relationships/slide"/><Relationship Id="rId52" Target="slides/slide3.xml" Type="http://schemas.openxmlformats.org/officeDocument/2006/relationships/slide"/><Relationship Id="rId53" Target="slides/slide4.xml" Type="http://schemas.openxmlformats.org/officeDocument/2006/relationships/slide"/><Relationship Id="rId54" Target="slides/slide5.xml" Type="http://schemas.openxmlformats.org/officeDocument/2006/relationships/slide"/><Relationship Id="rId55" Target="slides/slide6.xml" Type="http://schemas.openxmlformats.org/officeDocument/2006/relationships/slide"/><Relationship Id="rId56" Target="slides/slide7.xml" Type="http://schemas.openxmlformats.org/officeDocument/2006/relationships/slide"/><Relationship Id="rId57" Target="slides/slide8.xml" Type="http://schemas.openxmlformats.org/officeDocument/2006/relationships/slide"/><Relationship Id="rId58" Target="slides/slide9.xml" Type="http://schemas.openxmlformats.org/officeDocument/2006/relationships/slide"/><Relationship Id="rId59" Target="slides/slide10.xml" Type="http://schemas.openxmlformats.org/officeDocument/2006/relationships/slide"/><Relationship Id="rId6" Target="fonts/font6.fntdata" Type="http://schemas.openxmlformats.org/officeDocument/2006/relationships/font"/><Relationship Id="rId60" Target="slides/slide11.xml" Type="http://schemas.openxmlformats.org/officeDocument/2006/relationships/slide"/><Relationship Id="rId61" Target="slides/slide12.xml" Type="http://schemas.openxmlformats.org/officeDocument/2006/relationships/slide"/><Relationship Id="rId62" Target="slides/slide13.xml" Type="http://schemas.openxmlformats.org/officeDocument/2006/relationships/slide"/><Relationship Id="rId63" Target="slides/slide14.xml" Type="http://schemas.openxmlformats.org/officeDocument/2006/relationships/slide"/><Relationship Id="rId64" Target="slides/slide15.xml" Type="http://schemas.openxmlformats.org/officeDocument/2006/relationships/slide"/><Relationship Id="rId65" Target="slides/slide16.xml" Type="http://schemas.openxmlformats.org/officeDocument/2006/relationships/slide"/><Relationship Id="rId66" Target="slides/slide17.xml" Type="http://schemas.openxmlformats.org/officeDocument/2006/relationships/slide"/><Relationship Id="rId67" Target="slides/slide18.xml" Type="http://schemas.openxmlformats.org/officeDocument/2006/relationships/slide"/><Relationship Id="rId68" Target="slides/slide19.xml" Type="http://schemas.openxmlformats.org/officeDocument/2006/relationships/slide"/><Relationship Id="rId69" Target="slides/slide20.xml" Type="http://schemas.openxmlformats.org/officeDocument/2006/relationships/slide"/><Relationship Id="rId7" Target="fonts/font7.fntdata" Type="http://schemas.openxmlformats.org/officeDocument/2006/relationships/font"/><Relationship Id="rId70" Target="slides/slide21.xml" Type="http://schemas.openxmlformats.org/officeDocument/2006/relationships/slide"/><Relationship Id="rId71" Target="slides/slide22.xml" Type="http://schemas.openxmlformats.org/officeDocument/2006/relationships/slide"/><Relationship Id="rId72" Target="slides/slide23.xml" Type="http://schemas.openxmlformats.org/officeDocument/2006/relationships/slide"/><Relationship Id="rId73" Target="slides/slide24.xml" Type="http://schemas.openxmlformats.org/officeDocument/2006/relationships/slide"/><Relationship Id="rId74" Target="slides/slide25.xml" Type="http://schemas.openxmlformats.org/officeDocument/2006/relationships/slide"/><Relationship Id="rId75" Target="slides/slide26.xml" Type="http://schemas.openxmlformats.org/officeDocument/2006/relationships/slide"/><Relationship Id="rId76" Target="slides/slide27.xml" Type="http://schemas.openxmlformats.org/officeDocument/2006/relationships/slide"/><Relationship Id="rId77" Target="slides/slide28.xml" Type="http://schemas.openxmlformats.org/officeDocument/2006/relationships/slide"/><Relationship Id="rId78" Target="slides/slide29.xml" Type="http://schemas.openxmlformats.org/officeDocument/2006/relationships/slide"/><Relationship Id="rId79" Target="slides/slide30.xml" Type="http://schemas.openxmlformats.org/officeDocument/2006/relationships/slide"/><Relationship Id="rId8" Target="fonts/font8.fntdata" Type="http://schemas.openxmlformats.org/officeDocument/2006/relationships/font"/><Relationship Id="rId80" Target="slides/slide31.xml" Type="http://schemas.openxmlformats.org/officeDocument/2006/relationships/slide"/><Relationship Id="rId81" Target="slides/slide32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pn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71.png" Type="http://schemas.openxmlformats.org/officeDocument/2006/relationships/image"/><Relationship Id="rId12" Target="../media/image72.png" Type="http://schemas.openxmlformats.org/officeDocument/2006/relationships/image"/><Relationship Id="rId2" Target="../media/image22.pn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73.png" Type="http://schemas.openxmlformats.org/officeDocument/2006/relationships/image"/><Relationship Id="rId12" Target="../media/image74.png" Type="http://schemas.openxmlformats.org/officeDocument/2006/relationships/image"/><Relationship Id="rId2" Target="../media/image22.pn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75.png" Type="http://schemas.openxmlformats.org/officeDocument/2006/relationships/image"/><Relationship Id="rId12" Target="../media/image76.png" Type="http://schemas.openxmlformats.org/officeDocument/2006/relationships/image"/><Relationship Id="rId2" Target="../media/image22.pn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2" Target="../media/image22.pn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2" Target="../media/image22.pn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81.png" Type="http://schemas.openxmlformats.org/officeDocument/2006/relationships/image"/><Relationship Id="rId12" Target="../media/image82.png" Type="http://schemas.openxmlformats.org/officeDocument/2006/relationships/image"/><Relationship Id="rId2" Target="../media/image22.png" Type="http://schemas.openxmlformats.org/officeDocument/2006/relationships/image"/><Relationship Id="rId3" Target="../media/image65.png" Type="http://schemas.openxmlformats.org/officeDocument/2006/relationships/image"/><Relationship Id="rId4" Target="../media/image66.svg" Type="http://schemas.openxmlformats.org/officeDocument/2006/relationships/image"/><Relationship Id="rId5" Target="../media/image67.png" Type="http://schemas.openxmlformats.org/officeDocument/2006/relationships/image"/><Relationship Id="rId6" Target="../media/image68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87.png" Type="http://schemas.openxmlformats.org/officeDocument/2006/relationships/image"/><Relationship Id="rId7" Target="../media/image88.png" Type="http://schemas.openxmlformats.org/officeDocument/2006/relationships/image"/><Relationship Id="rId8" Target="../media/image89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90.png" Type="http://schemas.openxmlformats.org/officeDocument/2006/relationships/image"/><Relationship Id="rId7" Target="../media/image88.png" Type="http://schemas.openxmlformats.org/officeDocument/2006/relationships/image"/><Relationship Id="rId8" Target="../media/image89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91.png" Type="http://schemas.openxmlformats.org/officeDocument/2006/relationships/image"/><Relationship Id="rId7" Target="../media/image88.png" Type="http://schemas.openxmlformats.org/officeDocument/2006/relationships/image"/><Relationship Id="rId8" Target="../media/image89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92.png" Type="http://schemas.openxmlformats.org/officeDocument/2006/relationships/image"/><Relationship Id="rId7" Target="../media/image88.png" Type="http://schemas.openxmlformats.org/officeDocument/2006/relationships/image"/><Relationship Id="rId8" Target="../media/image89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93.png" Type="http://schemas.openxmlformats.org/officeDocument/2006/relationships/image"/><Relationship Id="rId7" Target="../media/image88.png" Type="http://schemas.openxmlformats.org/officeDocument/2006/relationships/image"/><Relationship Id="rId8" Target="../media/image89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95.png" Type="http://schemas.openxmlformats.org/officeDocument/2006/relationships/image"/><Relationship Id="rId4" Target="../media/image96.png" Type="http://schemas.openxmlformats.org/officeDocument/2006/relationships/image"/><Relationship Id="rId5" Target="../media/image97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01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02.png" Type="http://schemas.openxmlformats.org/officeDocument/2006/relationships/image"/><Relationship Id="rId5" Target="../media/image103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83.png" Type="http://schemas.openxmlformats.org/officeDocument/2006/relationships/image"/><Relationship Id="rId9" Target="../media/image8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43686" y="469755"/>
            <a:ext cx="3275843" cy="1117890"/>
          </a:xfrm>
          <a:custGeom>
            <a:avLst/>
            <a:gdLst/>
            <a:ahLst/>
            <a:cxnLst/>
            <a:rect r="r" b="b" t="t" l="l"/>
            <a:pathLst>
              <a:path h="1117890" w="3275843">
                <a:moveTo>
                  <a:pt x="0" y="0"/>
                </a:moveTo>
                <a:lnTo>
                  <a:pt x="3275843" y="0"/>
                </a:lnTo>
                <a:lnTo>
                  <a:pt x="3275843" y="1117890"/>
                </a:lnTo>
                <a:lnTo>
                  <a:pt x="0" y="1117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902445" y="2746227"/>
            <a:ext cx="8217084" cy="4794546"/>
            <a:chOff x="0" y="0"/>
            <a:chExt cx="10956112" cy="639272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798595"/>
              <a:ext cx="10956112" cy="28730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72"/>
                </a:lnSpc>
              </a:pPr>
              <a:r>
                <a:rPr lang="en-US" sz="7475">
                  <a:solidFill>
                    <a:srgbClr val="F7B4A7"/>
                  </a:solidFill>
                  <a:latin typeface="Josefin Sans"/>
                </a:rPr>
                <a:t>WEBSITE BÁN SÁCH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2230"/>
              <a:ext cx="10956112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 spc="557">
                  <a:solidFill>
                    <a:srgbClr val="94DDDE"/>
                  </a:solidFill>
                  <a:latin typeface="Josefin Sans"/>
                </a:rPr>
                <a:t>BÁO CÁO DỰ ÁN MẪU - ITLOR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647026"/>
              <a:ext cx="10956112" cy="751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400">
                  <a:solidFill>
                    <a:srgbClr val="94DDDE"/>
                  </a:solidFill>
                  <a:latin typeface="Open Sans"/>
                </a:rPr>
                <a:t>Giảng viên hướng dẫn: Lê Hồng Sơn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450827"/>
            <a:ext cx="745811" cy="1614945"/>
          </a:xfrm>
          <a:custGeom>
            <a:avLst/>
            <a:gdLst/>
            <a:ahLst/>
            <a:cxnLst/>
            <a:rect r="r" b="b" t="t" l="l"/>
            <a:pathLst>
              <a:path h="1614945" w="745811">
                <a:moveTo>
                  <a:pt x="0" y="0"/>
                </a:moveTo>
                <a:lnTo>
                  <a:pt x="745811" y="0"/>
                </a:lnTo>
                <a:lnTo>
                  <a:pt x="745811" y="1614946"/>
                </a:lnTo>
                <a:lnTo>
                  <a:pt x="0" y="161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15679"/>
            <a:ext cx="2691710" cy="3673549"/>
          </a:xfrm>
          <a:custGeom>
            <a:avLst/>
            <a:gdLst/>
            <a:ahLst/>
            <a:cxnLst/>
            <a:rect r="r" b="b" t="t" l="l"/>
            <a:pathLst>
              <a:path h="3673549" w="2691710">
                <a:moveTo>
                  <a:pt x="0" y="0"/>
                </a:moveTo>
                <a:lnTo>
                  <a:pt x="2691710" y="0"/>
                </a:lnTo>
                <a:lnTo>
                  <a:pt x="2691710" y="3673549"/>
                </a:lnTo>
                <a:lnTo>
                  <a:pt x="0" y="3673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32371" y="6603132"/>
            <a:ext cx="3851461" cy="2888595"/>
          </a:xfrm>
          <a:custGeom>
            <a:avLst/>
            <a:gdLst/>
            <a:ahLst/>
            <a:cxnLst/>
            <a:rect r="r" b="b" t="t" l="l"/>
            <a:pathLst>
              <a:path h="2888595" w="3851461">
                <a:moveTo>
                  <a:pt x="0" y="0"/>
                </a:moveTo>
                <a:lnTo>
                  <a:pt x="3851460" y="0"/>
                </a:lnTo>
                <a:lnTo>
                  <a:pt x="3851460" y="2888596"/>
                </a:lnTo>
                <a:lnTo>
                  <a:pt x="0" y="28885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32371" y="4028307"/>
            <a:ext cx="3974448" cy="2230386"/>
          </a:xfrm>
          <a:custGeom>
            <a:avLst/>
            <a:gdLst/>
            <a:ahLst/>
            <a:cxnLst/>
            <a:rect r="r" b="b" t="t" l="l"/>
            <a:pathLst>
              <a:path h="2230386" w="3974448">
                <a:moveTo>
                  <a:pt x="0" y="0"/>
                </a:moveTo>
                <a:lnTo>
                  <a:pt x="3974447" y="0"/>
                </a:lnTo>
                <a:lnTo>
                  <a:pt x="3974447" y="2230386"/>
                </a:lnTo>
                <a:lnTo>
                  <a:pt x="0" y="22303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10876" y="6996096"/>
            <a:ext cx="3746859" cy="2102668"/>
          </a:xfrm>
          <a:custGeom>
            <a:avLst/>
            <a:gdLst/>
            <a:ahLst/>
            <a:cxnLst/>
            <a:rect r="r" b="b" t="t" l="l"/>
            <a:pathLst>
              <a:path h="2102668" w="3746859">
                <a:moveTo>
                  <a:pt x="0" y="0"/>
                </a:moveTo>
                <a:lnTo>
                  <a:pt x="3746858" y="0"/>
                </a:lnTo>
                <a:lnTo>
                  <a:pt x="3746858" y="2102668"/>
                </a:lnTo>
                <a:lnTo>
                  <a:pt x="0" y="21026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99059" y="4028307"/>
            <a:ext cx="2170492" cy="2170492"/>
          </a:xfrm>
          <a:custGeom>
            <a:avLst/>
            <a:gdLst/>
            <a:ahLst/>
            <a:cxnLst/>
            <a:rect r="r" b="b" t="t" l="l"/>
            <a:pathLst>
              <a:path h="2170492" w="2170492">
                <a:moveTo>
                  <a:pt x="0" y="0"/>
                </a:moveTo>
                <a:lnTo>
                  <a:pt x="2170492" y="0"/>
                </a:lnTo>
                <a:lnTo>
                  <a:pt x="2170492" y="2170492"/>
                </a:lnTo>
                <a:lnTo>
                  <a:pt x="0" y="21704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937014" y="834028"/>
            <a:ext cx="6322286" cy="92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76"/>
              </a:lnSpc>
            </a:pPr>
            <a:r>
              <a:rPr lang="en-US" sz="6400">
                <a:solidFill>
                  <a:srgbClr val="94DDDE"/>
                </a:solidFill>
                <a:latin typeface="Josefin Sans"/>
              </a:rPr>
              <a:t>Thiết kế dự án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10876" y="2286451"/>
            <a:ext cx="5748424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0"/>
              </a:lnSpc>
            </a:pPr>
            <a:r>
              <a:rPr lang="en-US" sz="5000">
                <a:solidFill>
                  <a:srgbClr val="94DDDE"/>
                </a:solidFill>
                <a:latin typeface="Josefin Sans Bold"/>
              </a:rPr>
              <a:t>Các công cụ hỗ trợ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450827"/>
            <a:ext cx="745811" cy="1614945"/>
          </a:xfrm>
          <a:custGeom>
            <a:avLst/>
            <a:gdLst/>
            <a:ahLst/>
            <a:cxnLst/>
            <a:rect r="r" b="b" t="t" l="l"/>
            <a:pathLst>
              <a:path h="1614945" w="745811">
                <a:moveTo>
                  <a:pt x="0" y="0"/>
                </a:moveTo>
                <a:lnTo>
                  <a:pt x="745811" y="0"/>
                </a:lnTo>
                <a:lnTo>
                  <a:pt x="745811" y="1614946"/>
                </a:lnTo>
                <a:lnTo>
                  <a:pt x="0" y="161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15679"/>
            <a:ext cx="2691710" cy="3673549"/>
          </a:xfrm>
          <a:custGeom>
            <a:avLst/>
            <a:gdLst/>
            <a:ahLst/>
            <a:cxnLst/>
            <a:rect r="r" b="b" t="t" l="l"/>
            <a:pathLst>
              <a:path h="3673549" w="2691710">
                <a:moveTo>
                  <a:pt x="0" y="0"/>
                </a:moveTo>
                <a:lnTo>
                  <a:pt x="2691710" y="0"/>
                </a:lnTo>
                <a:lnTo>
                  <a:pt x="2691710" y="3673549"/>
                </a:lnTo>
                <a:lnTo>
                  <a:pt x="0" y="3673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88098" y="3185763"/>
            <a:ext cx="10748663" cy="6263824"/>
          </a:xfrm>
          <a:custGeom>
            <a:avLst/>
            <a:gdLst/>
            <a:ahLst/>
            <a:cxnLst/>
            <a:rect r="r" b="b" t="t" l="l"/>
            <a:pathLst>
              <a:path h="6263824" w="10748663">
                <a:moveTo>
                  <a:pt x="0" y="0"/>
                </a:moveTo>
                <a:lnTo>
                  <a:pt x="10748663" y="0"/>
                </a:lnTo>
                <a:lnTo>
                  <a:pt x="10748663" y="6263824"/>
                </a:lnTo>
                <a:lnTo>
                  <a:pt x="0" y="6263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37014" y="834028"/>
            <a:ext cx="6322286" cy="92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76"/>
              </a:lnSpc>
            </a:pPr>
            <a:r>
              <a:rPr lang="en-US" sz="6400">
                <a:solidFill>
                  <a:srgbClr val="94DDDE"/>
                </a:solidFill>
                <a:latin typeface="Josefin Sans"/>
              </a:rPr>
              <a:t>Thiết kế dự án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10876" y="2100078"/>
            <a:ext cx="5748424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0"/>
              </a:lnSpc>
            </a:pPr>
            <a:r>
              <a:rPr lang="en-US" sz="5000">
                <a:solidFill>
                  <a:srgbClr val="94DDDE"/>
                </a:solidFill>
                <a:latin typeface="Josefin Sans Bold"/>
              </a:rPr>
              <a:t>Thiết kế usecase: Admin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450827"/>
            <a:ext cx="745811" cy="1614945"/>
          </a:xfrm>
          <a:custGeom>
            <a:avLst/>
            <a:gdLst/>
            <a:ahLst/>
            <a:cxnLst/>
            <a:rect r="r" b="b" t="t" l="l"/>
            <a:pathLst>
              <a:path h="1614945" w="745811">
                <a:moveTo>
                  <a:pt x="0" y="0"/>
                </a:moveTo>
                <a:lnTo>
                  <a:pt x="745811" y="0"/>
                </a:lnTo>
                <a:lnTo>
                  <a:pt x="745811" y="1614946"/>
                </a:lnTo>
                <a:lnTo>
                  <a:pt x="0" y="161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15679"/>
            <a:ext cx="2691710" cy="3673549"/>
          </a:xfrm>
          <a:custGeom>
            <a:avLst/>
            <a:gdLst/>
            <a:ahLst/>
            <a:cxnLst/>
            <a:rect r="r" b="b" t="t" l="l"/>
            <a:pathLst>
              <a:path h="3673549" w="2691710">
                <a:moveTo>
                  <a:pt x="0" y="0"/>
                </a:moveTo>
                <a:lnTo>
                  <a:pt x="2691710" y="0"/>
                </a:lnTo>
                <a:lnTo>
                  <a:pt x="2691710" y="3673549"/>
                </a:lnTo>
                <a:lnTo>
                  <a:pt x="0" y="3673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91710" y="2994476"/>
            <a:ext cx="10482176" cy="6720839"/>
          </a:xfrm>
          <a:custGeom>
            <a:avLst/>
            <a:gdLst/>
            <a:ahLst/>
            <a:cxnLst/>
            <a:rect r="r" b="b" t="t" l="l"/>
            <a:pathLst>
              <a:path h="6720839" w="10482176">
                <a:moveTo>
                  <a:pt x="0" y="0"/>
                </a:moveTo>
                <a:lnTo>
                  <a:pt x="10482175" y="0"/>
                </a:lnTo>
                <a:lnTo>
                  <a:pt x="10482175" y="6720838"/>
                </a:lnTo>
                <a:lnTo>
                  <a:pt x="0" y="67208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37014" y="834028"/>
            <a:ext cx="6322286" cy="92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76"/>
              </a:lnSpc>
            </a:pPr>
            <a:r>
              <a:rPr lang="en-US" sz="6400">
                <a:solidFill>
                  <a:srgbClr val="94DDDE"/>
                </a:solidFill>
                <a:latin typeface="Josefin Sans"/>
              </a:rPr>
              <a:t>Thiết kế dự án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10876" y="2321376"/>
            <a:ext cx="5748424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0"/>
              </a:lnSpc>
            </a:pPr>
            <a:r>
              <a:rPr lang="en-US" sz="5000">
                <a:solidFill>
                  <a:srgbClr val="94DDDE"/>
                </a:solidFill>
                <a:latin typeface="Josefin Sans Bold"/>
              </a:rPr>
              <a:t>Thiết kế usecase: User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2018" y="-788651"/>
            <a:ext cx="3234564" cy="3344004"/>
          </a:xfrm>
          <a:custGeom>
            <a:avLst/>
            <a:gdLst/>
            <a:ahLst/>
            <a:cxnLst/>
            <a:rect r="r" b="b" t="t" l="l"/>
            <a:pathLst>
              <a:path h="3344004" w="3234564">
                <a:moveTo>
                  <a:pt x="0" y="0"/>
                </a:moveTo>
                <a:lnTo>
                  <a:pt x="3234564" y="0"/>
                </a:lnTo>
                <a:lnTo>
                  <a:pt x="3234564" y="3344004"/>
                </a:lnTo>
                <a:lnTo>
                  <a:pt x="0" y="3344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6579" y="2744572"/>
            <a:ext cx="12718979" cy="6704441"/>
          </a:xfrm>
          <a:custGeom>
            <a:avLst/>
            <a:gdLst/>
            <a:ahLst/>
            <a:cxnLst/>
            <a:rect r="r" b="b" t="t" l="l"/>
            <a:pathLst>
              <a:path h="6704441" w="12718979">
                <a:moveTo>
                  <a:pt x="0" y="0"/>
                </a:moveTo>
                <a:lnTo>
                  <a:pt x="12718979" y="0"/>
                </a:lnTo>
                <a:lnTo>
                  <a:pt x="12718979" y="6704441"/>
                </a:lnTo>
                <a:lnTo>
                  <a:pt x="0" y="670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46160" y="824590"/>
            <a:ext cx="9569415" cy="1730763"/>
            <a:chOff x="0" y="0"/>
            <a:chExt cx="12759220" cy="23076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0"/>
              <a:ext cx="12759220" cy="144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94"/>
                </a:lnSpc>
              </a:pPr>
              <a:r>
                <a:rPr lang="en-US" sz="8099" spc="-80">
                  <a:solidFill>
                    <a:srgbClr val="2B4B82"/>
                  </a:solidFill>
                  <a:latin typeface="Josefin Sans Bold"/>
                </a:rPr>
                <a:t>Thiết kế dự án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89787"/>
              <a:ext cx="12759220" cy="620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5"/>
                </a:lnSpc>
              </a:pPr>
              <a:r>
                <a:rPr lang="en-US" sz="2399" spc="479">
                  <a:solidFill>
                    <a:srgbClr val="2B4B82"/>
                  </a:solidFill>
                  <a:latin typeface="Josefin Sans"/>
                </a:rPr>
                <a:t>THIẾT KẾ DATABASE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46160" y="2763600"/>
            <a:ext cx="4213374" cy="49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5"/>
              </a:lnSpc>
            </a:pPr>
            <a:r>
              <a:rPr lang="en-US" sz="2399" spc="479">
                <a:solidFill>
                  <a:srgbClr val="2B4B82"/>
                </a:solidFill>
                <a:latin typeface="Josefin Sans"/>
              </a:rPr>
              <a:t>SƠ ĐỒ 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B4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42018" y="-788651"/>
            <a:ext cx="3234564" cy="3344004"/>
          </a:xfrm>
          <a:custGeom>
            <a:avLst/>
            <a:gdLst/>
            <a:ahLst/>
            <a:cxnLst/>
            <a:rect r="r" b="b" t="t" l="l"/>
            <a:pathLst>
              <a:path h="3344004" w="3234564">
                <a:moveTo>
                  <a:pt x="0" y="0"/>
                </a:moveTo>
                <a:lnTo>
                  <a:pt x="3234564" y="0"/>
                </a:lnTo>
                <a:lnTo>
                  <a:pt x="3234564" y="3344004"/>
                </a:lnTo>
                <a:lnTo>
                  <a:pt x="0" y="3344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62625" y="2140318"/>
            <a:ext cx="12051725" cy="7419466"/>
          </a:xfrm>
          <a:custGeom>
            <a:avLst/>
            <a:gdLst/>
            <a:ahLst/>
            <a:cxnLst/>
            <a:rect r="r" b="b" t="t" l="l"/>
            <a:pathLst>
              <a:path h="7419466" w="12051725">
                <a:moveTo>
                  <a:pt x="0" y="0"/>
                </a:moveTo>
                <a:lnTo>
                  <a:pt x="12051725" y="0"/>
                </a:lnTo>
                <a:lnTo>
                  <a:pt x="12051725" y="7419466"/>
                </a:lnTo>
                <a:lnTo>
                  <a:pt x="0" y="7419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6160" y="1015090"/>
            <a:ext cx="956941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4"/>
              </a:lnSpc>
            </a:pPr>
            <a:r>
              <a:rPr lang="en-US" sz="8099" spc="-80">
                <a:solidFill>
                  <a:srgbClr val="2B4B82"/>
                </a:solidFill>
                <a:latin typeface="Josefin Sans Bold"/>
              </a:rPr>
              <a:t>Thiết kế dự án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6160" y="2058593"/>
            <a:ext cx="9569415" cy="49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5"/>
              </a:lnSpc>
            </a:pPr>
            <a:r>
              <a:rPr lang="en-US" sz="2399" spc="479">
                <a:solidFill>
                  <a:srgbClr val="2B4B82"/>
                </a:solidFill>
                <a:latin typeface="Josefin Sans"/>
              </a:rPr>
              <a:t>THIẾT KẾ DATABASE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6160" y="2763600"/>
            <a:ext cx="4213374" cy="49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5"/>
              </a:lnSpc>
            </a:pPr>
            <a:r>
              <a:rPr lang="en-US" sz="2399" spc="479">
                <a:solidFill>
                  <a:srgbClr val="2B4B82"/>
                </a:solidFill>
                <a:latin typeface="Josefin Sans"/>
              </a:rPr>
              <a:t>SƠ ĐỒ ERD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423963" y="7978819"/>
            <a:ext cx="2580849" cy="1927337"/>
            <a:chOff x="0" y="0"/>
            <a:chExt cx="2818022" cy="2104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104453"/>
            </a:xfrm>
            <a:custGeom>
              <a:avLst/>
              <a:gdLst/>
              <a:ahLst/>
              <a:cxnLst/>
              <a:rect r="r" b="b" t="t" l="l"/>
              <a:pathLst>
                <a:path h="2104453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2367459">
            <a:off x="-1416135" y="8335327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26429" y="8189558"/>
            <a:ext cx="1930588" cy="1505858"/>
          </a:xfrm>
          <a:custGeom>
            <a:avLst/>
            <a:gdLst/>
            <a:ahLst/>
            <a:cxnLst/>
            <a:rect r="r" b="b" t="t" l="l"/>
            <a:pathLst>
              <a:path h="1505858" w="1930588">
                <a:moveTo>
                  <a:pt x="0" y="0"/>
                </a:moveTo>
                <a:lnTo>
                  <a:pt x="1930588" y="0"/>
                </a:lnTo>
                <a:lnTo>
                  <a:pt x="1930588" y="1505858"/>
                </a:lnTo>
                <a:lnTo>
                  <a:pt x="0" y="150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03414">
            <a:off x="17599592" y="8536943"/>
            <a:ext cx="139432" cy="199902"/>
          </a:xfrm>
          <a:custGeom>
            <a:avLst/>
            <a:gdLst/>
            <a:ahLst/>
            <a:cxnLst/>
            <a:rect r="r" b="b" t="t" l="l"/>
            <a:pathLst>
              <a:path h="199902" w="139432">
                <a:moveTo>
                  <a:pt x="0" y="0"/>
                </a:moveTo>
                <a:lnTo>
                  <a:pt x="139432" y="0"/>
                </a:lnTo>
                <a:lnTo>
                  <a:pt x="139432" y="199902"/>
                </a:lnTo>
                <a:lnTo>
                  <a:pt x="0" y="199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16174" y="9164189"/>
            <a:ext cx="121908" cy="12190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343782" y="924697"/>
            <a:ext cx="1160043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</a:rPr>
              <a:t>Xây dựng dự án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3414">
            <a:off x="16046482" y="8536040"/>
            <a:ext cx="107563" cy="154212"/>
          </a:xfrm>
          <a:custGeom>
            <a:avLst/>
            <a:gdLst/>
            <a:ahLst/>
            <a:cxnLst/>
            <a:rect r="r" b="b" t="t" l="l"/>
            <a:pathLst>
              <a:path h="154212" w="107563">
                <a:moveTo>
                  <a:pt x="0" y="0"/>
                </a:moveTo>
                <a:lnTo>
                  <a:pt x="107563" y="0"/>
                </a:lnTo>
                <a:lnTo>
                  <a:pt x="107563" y="154212"/>
                </a:lnTo>
                <a:lnTo>
                  <a:pt x="0" y="15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50446" y="5472190"/>
            <a:ext cx="9125313" cy="4433966"/>
          </a:xfrm>
          <a:custGeom>
            <a:avLst/>
            <a:gdLst/>
            <a:ahLst/>
            <a:cxnLst/>
            <a:rect r="r" b="b" t="t" l="l"/>
            <a:pathLst>
              <a:path h="4433966" w="9125313">
                <a:moveTo>
                  <a:pt x="0" y="0"/>
                </a:moveTo>
                <a:lnTo>
                  <a:pt x="9125313" y="0"/>
                </a:lnTo>
                <a:lnTo>
                  <a:pt x="9125313" y="4433966"/>
                </a:lnTo>
                <a:lnTo>
                  <a:pt x="0" y="4433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882343" y="2742452"/>
            <a:ext cx="10066774" cy="3768587"/>
          </a:xfrm>
          <a:custGeom>
            <a:avLst/>
            <a:gdLst/>
            <a:ahLst/>
            <a:cxnLst/>
            <a:rect r="r" b="b" t="t" l="l"/>
            <a:pathLst>
              <a:path h="3768587" w="10066774">
                <a:moveTo>
                  <a:pt x="0" y="0"/>
                </a:moveTo>
                <a:lnTo>
                  <a:pt x="10066774" y="0"/>
                </a:lnTo>
                <a:lnTo>
                  <a:pt x="10066774" y="3768587"/>
                </a:lnTo>
                <a:lnTo>
                  <a:pt x="0" y="37685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809839" y="2006408"/>
            <a:ext cx="2580849" cy="1927337"/>
            <a:chOff x="0" y="0"/>
            <a:chExt cx="2818022" cy="2104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104453"/>
            </a:xfrm>
            <a:custGeom>
              <a:avLst/>
              <a:gdLst/>
              <a:ahLst/>
              <a:cxnLst/>
              <a:rect r="r" b="b" t="t" l="l"/>
              <a:pathLst>
                <a:path h="2104453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2367459">
            <a:off x="-1416135" y="8335327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12304" y="2217147"/>
            <a:ext cx="1930588" cy="1505858"/>
          </a:xfrm>
          <a:custGeom>
            <a:avLst/>
            <a:gdLst/>
            <a:ahLst/>
            <a:cxnLst/>
            <a:rect r="r" b="b" t="t" l="l"/>
            <a:pathLst>
              <a:path h="1505858" w="1930588">
                <a:moveTo>
                  <a:pt x="0" y="0"/>
                </a:moveTo>
                <a:lnTo>
                  <a:pt x="1930588" y="0"/>
                </a:lnTo>
                <a:lnTo>
                  <a:pt x="1930588" y="1505858"/>
                </a:lnTo>
                <a:lnTo>
                  <a:pt x="0" y="150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03414">
            <a:off x="16985468" y="2564532"/>
            <a:ext cx="139432" cy="199902"/>
          </a:xfrm>
          <a:custGeom>
            <a:avLst/>
            <a:gdLst/>
            <a:ahLst/>
            <a:cxnLst/>
            <a:rect r="r" b="b" t="t" l="l"/>
            <a:pathLst>
              <a:path h="199902" w="139432">
                <a:moveTo>
                  <a:pt x="0" y="0"/>
                </a:moveTo>
                <a:lnTo>
                  <a:pt x="139431" y="0"/>
                </a:lnTo>
                <a:lnTo>
                  <a:pt x="139431" y="199902"/>
                </a:lnTo>
                <a:lnTo>
                  <a:pt x="0" y="199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16174" y="9164189"/>
            <a:ext cx="121908" cy="12190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343782" y="924697"/>
            <a:ext cx="1160043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</a:rPr>
              <a:t>Xây dựng dự án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3414">
            <a:off x="16046482" y="8536040"/>
            <a:ext cx="107563" cy="154212"/>
          </a:xfrm>
          <a:custGeom>
            <a:avLst/>
            <a:gdLst/>
            <a:ahLst/>
            <a:cxnLst/>
            <a:rect r="r" b="b" t="t" l="l"/>
            <a:pathLst>
              <a:path h="154212" w="107563">
                <a:moveTo>
                  <a:pt x="0" y="0"/>
                </a:moveTo>
                <a:lnTo>
                  <a:pt x="107563" y="0"/>
                </a:lnTo>
                <a:lnTo>
                  <a:pt x="107563" y="154212"/>
                </a:lnTo>
                <a:lnTo>
                  <a:pt x="0" y="15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403636" y="4600495"/>
            <a:ext cx="10115139" cy="4924681"/>
          </a:xfrm>
          <a:custGeom>
            <a:avLst/>
            <a:gdLst/>
            <a:ahLst/>
            <a:cxnLst/>
            <a:rect r="r" b="b" t="t" l="l"/>
            <a:pathLst>
              <a:path h="4924681" w="10115139">
                <a:moveTo>
                  <a:pt x="0" y="0"/>
                </a:moveTo>
                <a:lnTo>
                  <a:pt x="10115139" y="0"/>
                </a:lnTo>
                <a:lnTo>
                  <a:pt x="10115139" y="4924681"/>
                </a:lnTo>
                <a:lnTo>
                  <a:pt x="0" y="49246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2499043"/>
            <a:ext cx="8189206" cy="3979114"/>
          </a:xfrm>
          <a:custGeom>
            <a:avLst/>
            <a:gdLst/>
            <a:ahLst/>
            <a:cxnLst/>
            <a:rect r="r" b="b" t="t" l="l"/>
            <a:pathLst>
              <a:path h="3979114" w="8189206">
                <a:moveTo>
                  <a:pt x="0" y="0"/>
                </a:moveTo>
                <a:lnTo>
                  <a:pt x="8189206" y="0"/>
                </a:lnTo>
                <a:lnTo>
                  <a:pt x="8189206" y="3979114"/>
                </a:lnTo>
                <a:lnTo>
                  <a:pt x="0" y="39791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809839" y="2006408"/>
            <a:ext cx="2580849" cy="1927337"/>
            <a:chOff x="0" y="0"/>
            <a:chExt cx="2818022" cy="2104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104453"/>
            </a:xfrm>
            <a:custGeom>
              <a:avLst/>
              <a:gdLst/>
              <a:ahLst/>
              <a:cxnLst/>
              <a:rect r="r" b="b" t="t" l="l"/>
              <a:pathLst>
                <a:path h="2104453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2367459">
            <a:off x="-1416135" y="8335327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12304" y="2217147"/>
            <a:ext cx="1930588" cy="1505858"/>
          </a:xfrm>
          <a:custGeom>
            <a:avLst/>
            <a:gdLst/>
            <a:ahLst/>
            <a:cxnLst/>
            <a:rect r="r" b="b" t="t" l="l"/>
            <a:pathLst>
              <a:path h="1505858" w="1930588">
                <a:moveTo>
                  <a:pt x="0" y="0"/>
                </a:moveTo>
                <a:lnTo>
                  <a:pt x="1930588" y="0"/>
                </a:lnTo>
                <a:lnTo>
                  <a:pt x="1930588" y="1505858"/>
                </a:lnTo>
                <a:lnTo>
                  <a:pt x="0" y="150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03414">
            <a:off x="16985468" y="2564532"/>
            <a:ext cx="139432" cy="199902"/>
          </a:xfrm>
          <a:custGeom>
            <a:avLst/>
            <a:gdLst/>
            <a:ahLst/>
            <a:cxnLst/>
            <a:rect r="r" b="b" t="t" l="l"/>
            <a:pathLst>
              <a:path h="199902" w="139432">
                <a:moveTo>
                  <a:pt x="0" y="0"/>
                </a:moveTo>
                <a:lnTo>
                  <a:pt x="139431" y="0"/>
                </a:lnTo>
                <a:lnTo>
                  <a:pt x="139431" y="199902"/>
                </a:lnTo>
                <a:lnTo>
                  <a:pt x="0" y="199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16174" y="9164189"/>
            <a:ext cx="121908" cy="12190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343782" y="924697"/>
            <a:ext cx="1160043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</a:rPr>
              <a:t>Xây dựng dự án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3414">
            <a:off x="16046482" y="8536040"/>
            <a:ext cx="107563" cy="154212"/>
          </a:xfrm>
          <a:custGeom>
            <a:avLst/>
            <a:gdLst/>
            <a:ahLst/>
            <a:cxnLst/>
            <a:rect r="r" b="b" t="t" l="l"/>
            <a:pathLst>
              <a:path h="154212" w="107563">
                <a:moveTo>
                  <a:pt x="0" y="0"/>
                </a:moveTo>
                <a:lnTo>
                  <a:pt x="107563" y="0"/>
                </a:lnTo>
                <a:lnTo>
                  <a:pt x="107563" y="154212"/>
                </a:lnTo>
                <a:lnTo>
                  <a:pt x="0" y="15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18171" y="2563723"/>
            <a:ext cx="11237823" cy="5460430"/>
          </a:xfrm>
          <a:custGeom>
            <a:avLst/>
            <a:gdLst/>
            <a:ahLst/>
            <a:cxnLst/>
            <a:rect r="r" b="b" t="t" l="l"/>
            <a:pathLst>
              <a:path h="5460430" w="11237823">
                <a:moveTo>
                  <a:pt x="0" y="0"/>
                </a:moveTo>
                <a:lnTo>
                  <a:pt x="11237824" y="0"/>
                </a:lnTo>
                <a:lnTo>
                  <a:pt x="11237824" y="5460430"/>
                </a:lnTo>
                <a:lnTo>
                  <a:pt x="0" y="54604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570735" y="5738616"/>
            <a:ext cx="6484448" cy="3148645"/>
          </a:xfrm>
          <a:custGeom>
            <a:avLst/>
            <a:gdLst/>
            <a:ahLst/>
            <a:cxnLst/>
            <a:rect r="r" b="b" t="t" l="l"/>
            <a:pathLst>
              <a:path h="3148645" w="6484448">
                <a:moveTo>
                  <a:pt x="0" y="0"/>
                </a:moveTo>
                <a:lnTo>
                  <a:pt x="6484449" y="0"/>
                </a:lnTo>
                <a:lnTo>
                  <a:pt x="6484449" y="3148645"/>
                </a:lnTo>
                <a:lnTo>
                  <a:pt x="0" y="31486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423963" y="7978819"/>
            <a:ext cx="2580849" cy="1927337"/>
            <a:chOff x="0" y="0"/>
            <a:chExt cx="2818022" cy="2104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104453"/>
            </a:xfrm>
            <a:custGeom>
              <a:avLst/>
              <a:gdLst/>
              <a:ahLst/>
              <a:cxnLst/>
              <a:rect r="r" b="b" t="t" l="l"/>
              <a:pathLst>
                <a:path h="2104453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2367459">
            <a:off x="-1416135" y="8335327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26429" y="8189558"/>
            <a:ext cx="1930588" cy="1505858"/>
          </a:xfrm>
          <a:custGeom>
            <a:avLst/>
            <a:gdLst/>
            <a:ahLst/>
            <a:cxnLst/>
            <a:rect r="r" b="b" t="t" l="l"/>
            <a:pathLst>
              <a:path h="1505858" w="1930588">
                <a:moveTo>
                  <a:pt x="0" y="0"/>
                </a:moveTo>
                <a:lnTo>
                  <a:pt x="1930588" y="0"/>
                </a:lnTo>
                <a:lnTo>
                  <a:pt x="1930588" y="1505858"/>
                </a:lnTo>
                <a:lnTo>
                  <a:pt x="0" y="150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03414">
            <a:off x="17599592" y="8536943"/>
            <a:ext cx="139432" cy="199902"/>
          </a:xfrm>
          <a:custGeom>
            <a:avLst/>
            <a:gdLst/>
            <a:ahLst/>
            <a:cxnLst/>
            <a:rect r="r" b="b" t="t" l="l"/>
            <a:pathLst>
              <a:path h="199902" w="139432">
                <a:moveTo>
                  <a:pt x="0" y="0"/>
                </a:moveTo>
                <a:lnTo>
                  <a:pt x="139432" y="0"/>
                </a:lnTo>
                <a:lnTo>
                  <a:pt x="139432" y="199902"/>
                </a:lnTo>
                <a:lnTo>
                  <a:pt x="0" y="199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16174" y="9164189"/>
            <a:ext cx="121908" cy="12190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343782" y="924697"/>
            <a:ext cx="1160043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</a:rPr>
              <a:t>Xây dựng dự án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3414">
            <a:off x="16046482" y="8536040"/>
            <a:ext cx="107563" cy="154212"/>
          </a:xfrm>
          <a:custGeom>
            <a:avLst/>
            <a:gdLst/>
            <a:ahLst/>
            <a:cxnLst/>
            <a:rect r="r" b="b" t="t" l="l"/>
            <a:pathLst>
              <a:path h="154212" w="107563">
                <a:moveTo>
                  <a:pt x="0" y="0"/>
                </a:moveTo>
                <a:lnTo>
                  <a:pt x="107563" y="0"/>
                </a:lnTo>
                <a:lnTo>
                  <a:pt x="107563" y="154212"/>
                </a:lnTo>
                <a:lnTo>
                  <a:pt x="0" y="15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985445" y="2563723"/>
            <a:ext cx="7728943" cy="3755474"/>
          </a:xfrm>
          <a:custGeom>
            <a:avLst/>
            <a:gdLst/>
            <a:ahLst/>
            <a:cxnLst/>
            <a:rect r="r" b="b" t="t" l="l"/>
            <a:pathLst>
              <a:path h="3755474" w="7728943">
                <a:moveTo>
                  <a:pt x="0" y="0"/>
                </a:moveTo>
                <a:lnTo>
                  <a:pt x="7728943" y="0"/>
                </a:lnTo>
                <a:lnTo>
                  <a:pt x="7728943" y="3755474"/>
                </a:lnTo>
                <a:lnTo>
                  <a:pt x="0" y="37554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7035" y="5150442"/>
            <a:ext cx="9353774" cy="4544975"/>
          </a:xfrm>
          <a:custGeom>
            <a:avLst/>
            <a:gdLst/>
            <a:ahLst/>
            <a:cxnLst/>
            <a:rect r="r" b="b" t="t" l="l"/>
            <a:pathLst>
              <a:path h="4544975" w="9353774">
                <a:moveTo>
                  <a:pt x="0" y="0"/>
                </a:moveTo>
                <a:lnTo>
                  <a:pt x="9353773" y="0"/>
                </a:lnTo>
                <a:lnTo>
                  <a:pt x="9353773" y="4544974"/>
                </a:lnTo>
                <a:lnTo>
                  <a:pt x="0" y="45449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423963" y="7978819"/>
            <a:ext cx="2580849" cy="1927337"/>
            <a:chOff x="0" y="0"/>
            <a:chExt cx="2818022" cy="2104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104453"/>
            </a:xfrm>
            <a:custGeom>
              <a:avLst/>
              <a:gdLst/>
              <a:ahLst/>
              <a:cxnLst/>
              <a:rect r="r" b="b" t="t" l="l"/>
              <a:pathLst>
                <a:path h="2104453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2367459">
            <a:off x="-1416135" y="8335327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26429" y="8189558"/>
            <a:ext cx="1930588" cy="1505858"/>
          </a:xfrm>
          <a:custGeom>
            <a:avLst/>
            <a:gdLst/>
            <a:ahLst/>
            <a:cxnLst/>
            <a:rect r="r" b="b" t="t" l="l"/>
            <a:pathLst>
              <a:path h="1505858" w="1930588">
                <a:moveTo>
                  <a:pt x="0" y="0"/>
                </a:moveTo>
                <a:lnTo>
                  <a:pt x="1930588" y="0"/>
                </a:lnTo>
                <a:lnTo>
                  <a:pt x="1930588" y="1505858"/>
                </a:lnTo>
                <a:lnTo>
                  <a:pt x="0" y="150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03414">
            <a:off x="17599592" y="8536943"/>
            <a:ext cx="139432" cy="199902"/>
          </a:xfrm>
          <a:custGeom>
            <a:avLst/>
            <a:gdLst/>
            <a:ahLst/>
            <a:cxnLst/>
            <a:rect r="r" b="b" t="t" l="l"/>
            <a:pathLst>
              <a:path h="199902" w="139432">
                <a:moveTo>
                  <a:pt x="0" y="0"/>
                </a:moveTo>
                <a:lnTo>
                  <a:pt x="139432" y="0"/>
                </a:lnTo>
                <a:lnTo>
                  <a:pt x="139432" y="199902"/>
                </a:lnTo>
                <a:lnTo>
                  <a:pt x="0" y="199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16174" y="9164189"/>
            <a:ext cx="121908" cy="12190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343782" y="924697"/>
            <a:ext cx="1160043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</a:rPr>
              <a:t>Xây dựng dự án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3414">
            <a:off x="16046482" y="8536040"/>
            <a:ext cx="107563" cy="154212"/>
          </a:xfrm>
          <a:custGeom>
            <a:avLst/>
            <a:gdLst/>
            <a:ahLst/>
            <a:cxnLst/>
            <a:rect r="r" b="b" t="t" l="l"/>
            <a:pathLst>
              <a:path h="154212" w="107563">
                <a:moveTo>
                  <a:pt x="0" y="0"/>
                </a:moveTo>
                <a:lnTo>
                  <a:pt x="107563" y="0"/>
                </a:lnTo>
                <a:lnTo>
                  <a:pt x="107563" y="154212"/>
                </a:lnTo>
                <a:lnTo>
                  <a:pt x="0" y="15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3005" y="5119033"/>
            <a:ext cx="9146849" cy="4444430"/>
          </a:xfrm>
          <a:custGeom>
            <a:avLst/>
            <a:gdLst/>
            <a:ahLst/>
            <a:cxnLst/>
            <a:rect r="r" b="b" t="t" l="l"/>
            <a:pathLst>
              <a:path h="4444430" w="9146849">
                <a:moveTo>
                  <a:pt x="0" y="0"/>
                </a:moveTo>
                <a:lnTo>
                  <a:pt x="9146849" y="0"/>
                </a:lnTo>
                <a:lnTo>
                  <a:pt x="9146849" y="4444430"/>
                </a:lnTo>
                <a:lnTo>
                  <a:pt x="0" y="444443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916802" y="2755924"/>
            <a:ext cx="8077794" cy="3924979"/>
          </a:xfrm>
          <a:custGeom>
            <a:avLst/>
            <a:gdLst/>
            <a:ahLst/>
            <a:cxnLst/>
            <a:rect r="r" b="b" t="t" l="l"/>
            <a:pathLst>
              <a:path h="3924979" w="8077794">
                <a:moveTo>
                  <a:pt x="0" y="0"/>
                </a:moveTo>
                <a:lnTo>
                  <a:pt x="8077794" y="0"/>
                </a:lnTo>
                <a:lnTo>
                  <a:pt x="8077794" y="3924979"/>
                </a:lnTo>
                <a:lnTo>
                  <a:pt x="0" y="39249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663519" y="1674841"/>
            <a:ext cx="5042831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6299">
                <a:solidFill>
                  <a:srgbClr val="F7B4A7"/>
                </a:solidFill>
                <a:latin typeface="Josefin Sans Bold"/>
              </a:rPr>
              <a:t>Mục lục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63519" y="3398479"/>
            <a:ext cx="5653279" cy="37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3384465"/>
            <a:ext cx="8592473" cy="42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Tổng quan 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Phân tích và nghiên cứu dự án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Thiết kế dự án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Xây dựng dự án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Tổng kết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Demo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09758" y="1684366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80976" y="2475095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95732" y="3214319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29081" y="7435007"/>
            <a:ext cx="1698866" cy="1803815"/>
          </a:xfrm>
          <a:custGeom>
            <a:avLst/>
            <a:gdLst/>
            <a:ahLst/>
            <a:cxnLst/>
            <a:rect r="r" b="b" t="t" l="l"/>
            <a:pathLst>
              <a:path h="1803815" w="1698866">
                <a:moveTo>
                  <a:pt x="0" y="0"/>
                </a:moveTo>
                <a:lnTo>
                  <a:pt x="1698866" y="0"/>
                </a:lnTo>
                <a:lnTo>
                  <a:pt x="1698866" y="1803816"/>
                </a:lnTo>
                <a:lnTo>
                  <a:pt x="0" y="1803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45245" cy="1906519"/>
            <a:chOff x="0" y="0"/>
            <a:chExt cx="5999270" cy="695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9270" cy="695503"/>
            </a:xfrm>
            <a:custGeom>
              <a:avLst/>
              <a:gdLst/>
              <a:ahLst/>
              <a:cxnLst/>
              <a:rect r="r" b="b" t="t" l="l"/>
              <a:pathLst>
                <a:path h="695503" w="5999270">
                  <a:moveTo>
                    <a:pt x="0" y="0"/>
                  </a:moveTo>
                  <a:lnTo>
                    <a:pt x="5999270" y="0"/>
                  </a:lnTo>
                  <a:lnTo>
                    <a:pt x="5999270" y="695503"/>
                  </a:lnTo>
                  <a:lnTo>
                    <a:pt x="0" y="69550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423963" y="7978819"/>
            <a:ext cx="2580849" cy="1927337"/>
            <a:chOff x="0" y="0"/>
            <a:chExt cx="2818022" cy="210445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18022" cy="2104453"/>
            </a:xfrm>
            <a:custGeom>
              <a:avLst/>
              <a:gdLst/>
              <a:ahLst/>
              <a:cxnLst/>
              <a:rect r="r" b="b" t="t" l="l"/>
              <a:pathLst>
                <a:path h="2104453" w="2818022">
                  <a:moveTo>
                    <a:pt x="0" y="0"/>
                  </a:moveTo>
                  <a:lnTo>
                    <a:pt x="2818022" y="0"/>
                  </a:lnTo>
                  <a:lnTo>
                    <a:pt x="2818022" y="2104453"/>
                  </a:lnTo>
                  <a:lnTo>
                    <a:pt x="0" y="210445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2367459">
            <a:off x="-1416135" y="8335327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626429" y="8189558"/>
            <a:ext cx="1930588" cy="1505858"/>
          </a:xfrm>
          <a:custGeom>
            <a:avLst/>
            <a:gdLst/>
            <a:ahLst/>
            <a:cxnLst/>
            <a:rect r="r" b="b" t="t" l="l"/>
            <a:pathLst>
              <a:path h="1505858" w="1930588">
                <a:moveTo>
                  <a:pt x="0" y="0"/>
                </a:moveTo>
                <a:lnTo>
                  <a:pt x="1930588" y="0"/>
                </a:lnTo>
                <a:lnTo>
                  <a:pt x="1930588" y="1505858"/>
                </a:lnTo>
                <a:lnTo>
                  <a:pt x="0" y="1505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03414">
            <a:off x="17599592" y="8536943"/>
            <a:ext cx="139432" cy="199902"/>
          </a:xfrm>
          <a:custGeom>
            <a:avLst/>
            <a:gdLst/>
            <a:ahLst/>
            <a:cxnLst/>
            <a:rect r="r" b="b" t="t" l="l"/>
            <a:pathLst>
              <a:path h="199902" w="139432">
                <a:moveTo>
                  <a:pt x="0" y="0"/>
                </a:moveTo>
                <a:lnTo>
                  <a:pt x="139432" y="0"/>
                </a:lnTo>
                <a:lnTo>
                  <a:pt x="139432" y="199902"/>
                </a:lnTo>
                <a:lnTo>
                  <a:pt x="0" y="199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08900" y="3235000"/>
            <a:ext cx="121908" cy="121908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116174" y="9164189"/>
            <a:ext cx="121908" cy="12190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343782" y="924697"/>
            <a:ext cx="1160043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</a:rPr>
              <a:t>Xây dựng dự án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3414">
            <a:off x="16046482" y="8536040"/>
            <a:ext cx="107563" cy="154212"/>
          </a:xfrm>
          <a:custGeom>
            <a:avLst/>
            <a:gdLst/>
            <a:ahLst/>
            <a:cxnLst/>
            <a:rect r="r" b="b" t="t" l="l"/>
            <a:pathLst>
              <a:path h="154212" w="107563">
                <a:moveTo>
                  <a:pt x="0" y="0"/>
                </a:moveTo>
                <a:lnTo>
                  <a:pt x="107563" y="0"/>
                </a:lnTo>
                <a:lnTo>
                  <a:pt x="107563" y="154212"/>
                </a:lnTo>
                <a:lnTo>
                  <a:pt x="0" y="1542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892270" y="7030686"/>
            <a:ext cx="11057602" cy="3004617"/>
          </a:xfrm>
          <a:custGeom>
            <a:avLst/>
            <a:gdLst/>
            <a:ahLst/>
            <a:cxnLst/>
            <a:rect r="r" b="b" t="t" l="l"/>
            <a:pathLst>
              <a:path h="3004617" w="11057602">
                <a:moveTo>
                  <a:pt x="0" y="0"/>
                </a:moveTo>
                <a:lnTo>
                  <a:pt x="11057602" y="0"/>
                </a:lnTo>
                <a:lnTo>
                  <a:pt x="11057602" y="3004617"/>
                </a:lnTo>
                <a:lnTo>
                  <a:pt x="0" y="30046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892270" y="2823198"/>
            <a:ext cx="11228213" cy="3598230"/>
          </a:xfrm>
          <a:custGeom>
            <a:avLst/>
            <a:gdLst/>
            <a:ahLst/>
            <a:cxnLst/>
            <a:rect r="r" b="b" t="t" l="l"/>
            <a:pathLst>
              <a:path h="3598230" w="11228213">
                <a:moveTo>
                  <a:pt x="0" y="0"/>
                </a:moveTo>
                <a:lnTo>
                  <a:pt x="11228213" y="0"/>
                </a:lnTo>
                <a:lnTo>
                  <a:pt x="11228213" y="3598230"/>
                </a:lnTo>
                <a:lnTo>
                  <a:pt x="0" y="35982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490" y="5471371"/>
            <a:ext cx="1744874" cy="1430797"/>
          </a:xfrm>
          <a:custGeom>
            <a:avLst/>
            <a:gdLst/>
            <a:ahLst/>
            <a:cxnLst/>
            <a:rect r="r" b="b" t="t" l="l"/>
            <a:pathLst>
              <a:path h="1430797" w="1744874">
                <a:moveTo>
                  <a:pt x="0" y="0"/>
                </a:moveTo>
                <a:lnTo>
                  <a:pt x="1744874" y="0"/>
                </a:lnTo>
                <a:lnTo>
                  <a:pt x="1744874" y="1430797"/>
                </a:lnTo>
                <a:lnTo>
                  <a:pt x="0" y="1430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219495"/>
            <a:ext cx="2288454" cy="2038805"/>
          </a:xfrm>
          <a:custGeom>
            <a:avLst/>
            <a:gdLst/>
            <a:ahLst/>
            <a:cxnLst/>
            <a:rect r="r" b="b" t="t" l="l"/>
            <a:pathLst>
              <a:path h="2038805" w="2288454">
                <a:moveTo>
                  <a:pt x="0" y="0"/>
                </a:moveTo>
                <a:lnTo>
                  <a:pt x="2288454" y="0"/>
                </a:lnTo>
                <a:lnTo>
                  <a:pt x="2288454" y="2038805"/>
                </a:lnTo>
                <a:lnTo>
                  <a:pt x="0" y="203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28114" y="1028700"/>
            <a:ext cx="11648049" cy="8229600"/>
          </a:xfrm>
          <a:custGeom>
            <a:avLst/>
            <a:gdLst/>
            <a:ahLst/>
            <a:cxnLst/>
            <a:rect r="r" b="b" t="t" l="l"/>
            <a:pathLst>
              <a:path h="8229600" w="11648049">
                <a:moveTo>
                  <a:pt x="0" y="0"/>
                </a:moveTo>
                <a:lnTo>
                  <a:pt x="11648050" y="0"/>
                </a:lnTo>
                <a:lnTo>
                  <a:pt x="116480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0490" y="1046241"/>
            <a:ext cx="3504599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Phân công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 công việc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76164" y="8238898"/>
            <a:ext cx="2049307" cy="1609637"/>
          </a:xfrm>
          <a:custGeom>
            <a:avLst/>
            <a:gdLst/>
            <a:ahLst/>
            <a:cxnLst/>
            <a:rect r="r" b="b" t="t" l="l"/>
            <a:pathLst>
              <a:path h="1609637" w="2049307">
                <a:moveTo>
                  <a:pt x="0" y="0"/>
                </a:moveTo>
                <a:lnTo>
                  <a:pt x="2049306" y="0"/>
                </a:lnTo>
                <a:lnTo>
                  <a:pt x="2049306" y="1609637"/>
                </a:lnTo>
                <a:lnTo>
                  <a:pt x="0" y="1609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490" y="5471371"/>
            <a:ext cx="1744874" cy="1430797"/>
          </a:xfrm>
          <a:custGeom>
            <a:avLst/>
            <a:gdLst/>
            <a:ahLst/>
            <a:cxnLst/>
            <a:rect r="r" b="b" t="t" l="l"/>
            <a:pathLst>
              <a:path h="1430797" w="1744874">
                <a:moveTo>
                  <a:pt x="0" y="0"/>
                </a:moveTo>
                <a:lnTo>
                  <a:pt x="1744874" y="0"/>
                </a:lnTo>
                <a:lnTo>
                  <a:pt x="1744874" y="1430797"/>
                </a:lnTo>
                <a:lnTo>
                  <a:pt x="0" y="1430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219495"/>
            <a:ext cx="2288454" cy="2038805"/>
          </a:xfrm>
          <a:custGeom>
            <a:avLst/>
            <a:gdLst/>
            <a:ahLst/>
            <a:cxnLst/>
            <a:rect r="r" b="b" t="t" l="l"/>
            <a:pathLst>
              <a:path h="2038805" w="2288454">
                <a:moveTo>
                  <a:pt x="0" y="0"/>
                </a:moveTo>
                <a:lnTo>
                  <a:pt x="2288454" y="0"/>
                </a:lnTo>
                <a:lnTo>
                  <a:pt x="2288454" y="2038805"/>
                </a:lnTo>
                <a:lnTo>
                  <a:pt x="0" y="203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35958" y="898571"/>
            <a:ext cx="10759106" cy="8834524"/>
          </a:xfrm>
          <a:custGeom>
            <a:avLst/>
            <a:gdLst/>
            <a:ahLst/>
            <a:cxnLst/>
            <a:rect r="r" b="b" t="t" l="l"/>
            <a:pathLst>
              <a:path h="8834524" w="10759106">
                <a:moveTo>
                  <a:pt x="0" y="0"/>
                </a:moveTo>
                <a:lnTo>
                  <a:pt x="10759106" y="0"/>
                </a:lnTo>
                <a:lnTo>
                  <a:pt x="10759106" y="8834524"/>
                </a:lnTo>
                <a:lnTo>
                  <a:pt x="0" y="8834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0490" y="1046241"/>
            <a:ext cx="3504599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Phân công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 công việc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34647" y="7911943"/>
            <a:ext cx="2049307" cy="1609637"/>
          </a:xfrm>
          <a:custGeom>
            <a:avLst/>
            <a:gdLst/>
            <a:ahLst/>
            <a:cxnLst/>
            <a:rect r="r" b="b" t="t" l="l"/>
            <a:pathLst>
              <a:path h="1609637" w="2049307">
                <a:moveTo>
                  <a:pt x="0" y="0"/>
                </a:moveTo>
                <a:lnTo>
                  <a:pt x="2049306" y="0"/>
                </a:lnTo>
                <a:lnTo>
                  <a:pt x="2049306" y="1609638"/>
                </a:lnTo>
                <a:lnTo>
                  <a:pt x="0" y="1609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490" y="5471371"/>
            <a:ext cx="1744874" cy="1430797"/>
          </a:xfrm>
          <a:custGeom>
            <a:avLst/>
            <a:gdLst/>
            <a:ahLst/>
            <a:cxnLst/>
            <a:rect r="r" b="b" t="t" l="l"/>
            <a:pathLst>
              <a:path h="1430797" w="1744874">
                <a:moveTo>
                  <a:pt x="0" y="0"/>
                </a:moveTo>
                <a:lnTo>
                  <a:pt x="1744874" y="0"/>
                </a:lnTo>
                <a:lnTo>
                  <a:pt x="1744874" y="1430797"/>
                </a:lnTo>
                <a:lnTo>
                  <a:pt x="0" y="1430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219495"/>
            <a:ext cx="2288454" cy="2038805"/>
          </a:xfrm>
          <a:custGeom>
            <a:avLst/>
            <a:gdLst/>
            <a:ahLst/>
            <a:cxnLst/>
            <a:rect r="r" b="b" t="t" l="l"/>
            <a:pathLst>
              <a:path h="2038805" w="2288454">
                <a:moveTo>
                  <a:pt x="0" y="0"/>
                </a:moveTo>
                <a:lnTo>
                  <a:pt x="2288454" y="0"/>
                </a:lnTo>
                <a:lnTo>
                  <a:pt x="2288454" y="2038805"/>
                </a:lnTo>
                <a:lnTo>
                  <a:pt x="0" y="203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34336" y="427874"/>
            <a:ext cx="9404981" cy="9431252"/>
          </a:xfrm>
          <a:custGeom>
            <a:avLst/>
            <a:gdLst/>
            <a:ahLst/>
            <a:cxnLst/>
            <a:rect r="r" b="b" t="t" l="l"/>
            <a:pathLst>
              <a:path h="9431252" w="9404981">
                <a:moveTo>
                  <a:pt x="0" y="0"/>
                </a:moveTo>
                <a:lnTo>
                  <a:pt x="9404982" y="0"/>
                </a:lnTo>
                <a:lnTo>
                  <a:pt x="9404982" y="9431252"/>
                </a:lnTo>
                <a:lnTo>
                  <a:pt x="0" y="9431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0490" y="1046241"/>
            <a:ext cx="3504599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Phân công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 công việc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746486" y="8103231"/>
            <a:ext cx="2049307" cy="1609637"/>
          </a:xfrm>
          <a:custGeom>
            <a:avLst/>
            <a:gdLst/>
            <a:ahLst/>
            <a:cxnLst/>
            <a:rect r="r" b="b" t="t" l="l"/>
            <a:pathLst>
              <a:path h="1609637" w="2049307">
                <a:moveTo>
                  <a:pt x="0" y="0"/>
                </a:moveTo>
                <a:lnTo>
                  <a:pt x="2049306" y="0"/>
                </a:lnTo>
                <a:lnTo>
                  <a:pt x="2049306" y="1609637"/>
                </a:lnTo>
                <a:lnTo>
                  <a:pt x="0" y="1609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490" y="5471371"/>
            <a:ext cx="1744874" cy="1430797"/>
          </a:xfrm>
          <a:custGeom>
            <a:avLst/>
            <a:gdLst/>
            <a:ahLst/>
            <a:cxnLst/>
            <a:rect r="r" b="b" t="t" l="l"/>
            <a:pathLst>
              <a:path h="1430797" w="1744874">
                <a:moveTo>
                  <a:pt x="0" y="0"/>
                </a:moveTo>
                <a:lnTo>
                  <a:pt x="1744874" y="0"/>
                </a:lnTo>
                <a:lnTo>
                  <a:pt x="1744874" y="1430797"/>
                </a:lnTo>
                <a:lnTo>
                  <a:pt x="0" y="1430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219495"/>
            <a:ext cx="2288454" cy="2038805"/>
          </a:xfrm>
          <a:custGeom>
            <a:avLst/>
            <a:gdLst/>
            <a:ahLst/>
            <a:cxnLst/>
            <a:rect r="r" b="b" t="t" l="l"/>
            <a:pathLst>
              <a:path h="2038805" w="2288454">
                <a:moveTo>
                  <a:pt x="0" y="0"/>
                </a:moveTo>
                <a:lnTo>
                  <a:pt x="2288454" y="0"/>
                </a:lnTo>
                <a:lnTo>
                  <a:pt x="2288454" y="2038805"/>
                </a:lnTo>
                <a:lnTo>
                  <a:pt x="0" y="203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71479" y="583229"/>
            <a:ext cx="9218613" cy="9120543"/>
          </a:xfrm>
          <a:custGeom>
            <a:avLst/>
            <a:gdLst/>
            <a:ahLst/>
            <a:cxnLst/>
            <a:rect r="r" b="b" t="t" l="l"/>
            <a:pathLst>
              <a:path h="9120543" w="9218613">
                <a:moveTo>
                  <a:pt x="0" y="0"/>
                </a:moveTo>
                <a:lnTo>
                  <a:pt x="9218613" y="0"/>
                </a:lnTo>
                <a:lnTo>
                  <a:pt x="9218613" y="9120542"/>
                </a:lnTo>
                <a:lnTo>
                  <a:pt x="0" y="9120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0490" y="1046241"/>
            <a:ext cx="3504599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Phân công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 công việc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852756" y="8094134"/>
            <a:ext cx="2049307" cy="1609637"/>
          </a:xfrm>
          <a:custGeom>
            <a:avLst/>
            <a:gdLst/>
            <a:ahLst/>
            <a:cxnLst/>
            <a:rect r="r" b="b" t="t" l="l"/>
            <a:pathLst>
              <a:path h="1609637" w="2049307">
                <a:moveTo>
                  <a:pt x="0" y="0"/>
                </a:moveTo>
                <a:lnTo>
                  <a:pt x="2049307" y="0"/>
                </a:lnTo>
                <a:lnTo>
                  <a:pt x="2049307" y="1609637"/>
                </a:lnTo>
                <a:lnTo>
                  <a:pt x="0" y="1609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490" y="5471371"/>
            <a:ext cx="1744874" cy="1430797"/>
          </a:xfrm>
          <a:custGeom>
            <a:avLst/>
            <a:gdLst/>
            <a:ahLst/>
            <a:cxnLst/>
            <a:rect r="r" b="b" t="t" l="l"/>
            <a:pathLst>
              <a:path h="1430797" w="1744874">
                <a:moveTo>
                  <a:pt x="0" y="0"/>
                </a:moveTo>
                <a:lnTo>
                  <a:pt x="1744874" y="0"/>
                </a:lnTo>
                <a:lnTo>
                  <a:pt x="1744874" y="1430797"/>
                </a:lnTo>
                <a:lnTo>
                  <a:pt x="0" y="1430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219495"/>
            <a:ext cx="2288454" cy="2038805"/>
          </a:xfrm>
          <a:custGeom>
            <a:avLst/>
            <a:gdLst/>
            <a:ahLst/>
            <a:cxnLst/>
            <a:rect r="r" b="b" t="t" l="l"/>
            <a:pathLst>
              <a:path h="2038805" w="2288454">
                <a:moveTo>
                  <a:pt x="0" y="0"/>
                </a:moveTo>
                <a:lnTo>
                  <a:pt x="2288454" y="0"/>
                </a:lnTo>
                <a:lnTo>
                  <a:pt x="2288454" y="2038805"/>
                </a:lnTo>
                <a:lnTo>
                  <a:pt x="0" y="203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45959" y="417740"/>
            <a:ext cx="7542894" cy="9451521"/>
          </a:xfrm>
          <a:custGeom>
            <a:avLst/>
            <a:gdLst/>
            <a:ahLst/>
            <a:cxnLst/>
            <a:rect r="r" b="b" t="t" l="l"/>
            <a:pathLst>
              <a:path h="9451521" w="7542894">
                <a:moveTo>
                  <a:pt x="0" y="0"/>
                </a:moveTo>
                <a:lnTo>
                  <a:pt x="7542894" y="0"/>
                </a:lnTo>
                <a:lnTo>
                  <a:pt x="7542894" y="9451520"/>
                </a:lnTo>
                <a:lnTo>
                  <a:pt x="0" y="9451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00490" y="1046241"/>
            <a:ext cx="3504599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Phân công</a:t>
            </a:r>
          </a:p>
          <a:p>
            <a:pPr>
              <a:lnSpc>
                <a:spcPts val="6719"/>
              </a:lnSpc>
            </a:pPr>
            <a:r>
              <a:rPr lang="en-US" sz="4800">
                <a:solidFill>
                  <a:srgbClr val="2B4B82"/>
                </a:solidFill>
                <a:latin typeface="Josefin Sans Bold"/>
              </a:rPr>
              <a:t> công việc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555198" y="7648663"/>
            <a:ext cx="2049307" cy="1609637"/>
          </a:xfrm>
          <a:custGeom>
            <a:avLst/>
            <a:gdLst/>
            <a:ahLst/>
            <a:cxnLst/>
            <a:rect r="r" b="b" t="t" l="l"/>
            <a:pathLst>
              <a:path h="1609637" w="2049307">
                <a:moveTo>
                  <a:pt x="0" y="0"/>
                </a:moveTo>
                <a:lnTo>
                  <a:pt x="2049307" y="0"/>
                </a:lnTo>
                <a:lnTo>
                  <a:pt x="2049307" y="1609637"/>
                </a:lnTo>
                <a:lnTo>
                  <a:pt x="0" y="1609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330645"/>
            <a:ext cx="10044018" cy="3288384"/>
          </a:xfrm>
          <a:custGeom>
            <a:avLst/>
            <a:gdLst/>
            <a:ahLst/>
            <a:cxnLst/>
            <a:rect r="r" b="b" t="t" l="l"/>
            <a:pathLst>
              <a:path h="3288384" w="10044018">
                <a:moveTo>
                  <a:pt x="0" y="0"/>
                </a:moveTo>
                <a:lnTo>
                  <a:pt x="10044018" y="0"/>
                </a:lnTo>
                <a:lnTo>
                  <a:pt x="10044018" y="3288384"/>
                </a:lnTo>
                <a:lnTo>
                  <a:pt x="0" y="328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69851" y="4974837"/>
            <a:ext cx="5639940" cy="3732910"/>
          </a:xfrm>
          <a:custGeom>
            <a:avLst/>
            <a:gdLst/>
            <a:ahLst/>
            <a:cxnLst/>
            <a:rect r="r" b="b" t="t" l="l"/>
            <a:pathLst>
              <a:path h="3732910" w="5639940">
                <a:moveTo>
                  <a:pt x="0" y="0"/>
                </a:moveTo>
                <a:lnTo>
                  <a:pt x="5639940" y="0"/>
                </a:lnTo>
                <a:lnTo>
                  <a:pt x="5639940" y="3732910"/>
                </a:lnTo>
                <a:lnTo>
                  <a:pt x="0" y="3732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0578305" cy="1900872"/>
            <a:chOff x="0" y="0"/>
            <a:chExt cx="14104407" cy="253449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3500"/>
              <a:ext cx="14104407" cy="1076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32"/>
                </a:lnSpc>
              </a:pPr>
              <a:r>
                <a:rPr lang="en-US" sz="5025">
                  <a:solidFill>
                    <a:srgbClr val="F7B4A7"/>
                  </a:solidFill>
                  <a:latin typeface="Josefin Sans Bold"/>
                </a:rPr>
                <a:t>TỔNG KẾT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13467"/>
              <a:ext cx="1410440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0">
                  <a:solidFill>
                    <a:srgbClr val="F7B4A7"/>
                  </a:solidFill>
                  <a:latin typeface="Josefin Sans"/>
                </a:rPr>
                <a:t>I. VỀ DỰ ÁN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4522267" y="1028700"/>
            <a:ext cx="2737033" cy="3016769"/>
          </a:xfrm>
          <a:custGeom>
            <a:avLst/>
            <a:gdLst/>
            <a:ahLst/>
            <a:cxnLst/>
            <a:rect r="r" b="b" t="t" l="l"/>
            <a:pathLst>
              <a:path h="3016769" w="2737033">
                <a:moveTo>
                  <a:pt x="2737033" y="0"/>
                </a:moveTo>
                <a:lnTo>
                  <a:pt x="0" y="0"/>
                </a:lnTo>
                <a:lnTo>
                  <a:pt x="0" y="3016769"/>
                </a:lnTo>
                <a:lnTo>
                  <a:pt x="2737033" y="3016769"/>
                </a:lnTo>
                <a:lnTo>
                  <a:pt x="273703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0578305" cy="1900872"/>
            <a:chOff x="0" y="0"/>
            <a:chExt cx="14104407" cy="253449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3500"/>
              <a:ext cx="14104407" cy="1076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32"/>
                </a:lnSpc>
              </a:pPr>
              <a:r>
                <a:rPr lang="en-US" sz="5025">
                  <a:solidFill>
                    <a:srgbClr val="F7B4A7"/>
                  </a:solidFill>
                  <a:latin typeface="Josefin Sans Bold"/>
                </a:rPr>
                <a:t>TỔNG KẾT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13467"/>
              <a:ext cx="1410440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0">
                  <a:solidFill>
                    <a:srgbClr val="F7B4A7"/>
                  </a:solidFill>
                  <a:latin typeface="Josefin Sans"/>
                </a:rPr>
                <a:t>II. VỀ NHÓM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602611"/>
            <a:ext cx="14012069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- Lần đầu tiếp cận với mô hình MVC cũng như là việc nhóm.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- Khoảng cách địa lý, thường xuyên phải họp online.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- Mới đầu chưa nắm rõ cách vận hành mô hình MVC.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- Sự chênh lệch kiến thức giữa các thành viên.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- Gặp phải các vấn đề mới, xuất hiện các bug mất rất nhiều thời gian để sửa.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43406"/>
            <a:ext cx="2768865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7B4A7"/>
                </a:solidFill>
                <a:latin typeface="Josefin Sans Bold"/>
              </a:rPr>
              <a:t>Khó khăn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2899802" y="1256295"/>
            <a:ext cx="4359498" cy="4805058"/>
          </a:xfrm>
          <a:custGeom>
            <a:avLst/>
            <a:gdLst/>
            <a:ahLst/>
            <a:cxnLst/>
            <a:rect r="r" b="b" t="t" l="l"/>
            <a:pathLst>
              <a:path h="4805058" w="4359498">
                <a:moveTo>
                  <a:pt x="4359498" y="0"/>
                </a:moveTo>
                <a:lnTo>
                  <a:pt x="0" y="0"/>
                </a:lnTo>
                <a:lnTo>
                  <a:pt x="0" y="4805058"/>
                </a:lnTo>
                <a:lnTo>
                  <a:pt x="4359498" y="4805058"/>
                </a:lnTo>
                <a:lnTo>
                  <a:pt x="435949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17884" y="8324757"/>
            <a:ext cx="1341416" cy="1199957"/>
          </a:xfrm>
          <a:custGeom>
            <a:avLst/>
            <a:gdLst/>
            <a:ahLst/>
            <a:cxnLst/>
            <a:rect r="r" b="b" t="t" l="l"/>
            <a:pathLst>
              <a:path h="1199957" w="1341416">
                <a:moveTo>
                  <a:pt x="0" y="0"/>
                </a:moveTo>
                <a:lnTo>
                  <a:pt x="1341416" y="0"/>
                </a:lnTo>
                <a:lnTo>
                  <a:pt x="1341416" y="1199957"/>
                </a:lnTo>
                <a:lnTo>
                  <a:pt x="0" y="1199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0578305" cy="1900872"/>
            <a:chOff x="0" y="0"/>
            <a:chExt cx="14104407" cy="253449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3500"/>
              <a:ext cx="14104407" cy="1076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32"/>
                </a:lnSpc>
              </a:pPr>
              <a:r>
                <a:rPr lang="en-US" sz="5025">
                  <a:solidFill>
                    <a:srgbClr val="F7B4A7"/>
                  </a:solidFill>
                  <a:latin typeface="Josefin Sans Bold"/>
                </a:rPr>
                <a:t>TỔNG KẾT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13467"/>
              <a:ext cx="1410440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0">
                  <a:solidFill>
                    <a:srgbClr val="F7B4A7"/>
                  </a:solidFill>
                  <a:latin typeface="Josefin Sans"/>
                </a:rPr>
                <a:t>II. VỀ NHÓM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602611"/>
            <a:ext cx="12231687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- Được sự giúp đỡ nhiệt tình từ thầy và bạn.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- Có sự giúp đỡ của các công cụ hỗ trợ giúp tìm kiếm và tham khảo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 1 cách nhanh và chính xác.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- Được giảng viên cung cấp tài liệu mẫu và giải thích những vấn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đề còn khúc mắc trong quá trình thực hiện dự án.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41277"/>
            <a:ext cx="270430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7B4A7"/>
                </a:solidFill>
                <a:latin typeface="Josefin Sans Bold"/>
              </a:rPr>
              <a:t>Thuận lợi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3382976" y="1256295"/>
            <a:ext cx="3876324" cy="4272501"/>
          </a:xfrm>
          <a:custGeom>
            <a:avLst/>
            <a:gdLst/>
            <a:ahLst/>
            <a:cxnLst/>
            <a:rect r="r" b="b" t="t" l="l"/>
            <a:pathLst>
              <a:path h="4272501" w="3876324">
                <a:moveTo>
                  <a:pt x="3876324" y="0"/>
                </a:moveTo>
                <a:lnTo>
                  <a:pt x="0" y="0"/>
                </a:lnTo>
                <a:lnTo>
                  <a:pt x="0" y="4272501"/>
                </a:lnTo>
                <a:lnTo>
                  <a:pt x="3876324" y="4272501"/>
                </a:lnTo>
                <a:lnTo>
                  <a:pt x="38763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17884" y="8324757"/>
            <a:ext cx="1341416" cy="1199957"/>
          </a:xfrm>
          <a:custGeom>
            <a:avLst/>
            <a:gdLst/>
            <a:ahLst/>
            <a:cxnLst/>
            <a:rect r="r" b="b" t="t" l="l"/>
            <a:pathLst>
              <a:path h="1199957" w="1341416">
                <a:moveTo>
                  <a:pt x="0" y="0"/>
                </a:moveTo>
                <a:lnTo>
                  <a:pt x="1341416" y="0"/>
                </a:lnTo>
                <a:lnTo>
                  <a:pt x="1341416" y="1199957"/>
                </a:lnTo>
                <a:lnTo>
                  <a:pt x="0" y="1199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0578305" cy="1900872"/>
            <a:chOff x="0" y="0"/>
            <a:chExt cx="14104407" cy="253449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3500"/>
              <a:ext cx="14104407" cy="1076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32"/>
                </a:lnSpc>
              </a:pPr>
              <a:r>
                <a:rPr lang="en-US" sz="5025">
                  <a:solidFill>
                    <a:srgbClr val="F7B4A7"/>
                  </a:solidFill>
                  <a:latin typeface="Josefin Sans Bold"/>
                </a:rPr>
                <a:t>TỔNG KẾT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13467"/>
              <a:ext cx="1410440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0">
                  <a:solidFill>
                    <a:srgbClr val="F7B4A7"/>
                  </a:solidFill>
                  <a:latin typeface="Josefin Sans"/>
                </a:rPr>
                <a:t>III.ĐỊNH HƯỚNG PHÁT TRIỂN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58667" y="4600482"/>
            <a:ext cx="13749205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Tối ưu trải nghiệm người dùng (UX):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Cập nhập thêm các chức năng bảo mật người dùng, bảo mật thông tin,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Xây dựng hệ thống hỗ trợ khách hàng hiệu quả.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Theo dõi và đánh giá hiệu suất.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40212"/>
            <a:ext cx="293899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7B4A7"/>
                </a:solidFill>
                <a:latin typeface="Josefin Sans Bold"/>
              </a:rPr>
              <a:t>Ngắn hạn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3382976" y="1256295"/>
            <a:ext cx="3876324" cy="4272501"/>
          </a:xfrm>
          <a:custGeom>
            <a:avLst/>
            <a:gdLst/>
            <a:ahLst/>
            <a:cxnLst/>
            <a:rect r="r" b="b" t="t" l="l"/>
            <a:pathLst>
              <a:path h="4272501" w="3876324">
                <a:moveTo>
                  <a:pt x="3876324" y="0"/>
                </a:moveTo>
                <a:lnTo>
                  <a:pt x="0" y="0"/>
                </a:lnTo>
                <a:lnTo>
                  <a:pt x="0" y="4272501"/>
                </a:lnTo>
                <a:lnTo>
                  <a:pt x="3876324" y="4272501"/>
                </a:lnTo>
                <a:lnTo>
                  <a:pt x="38763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17884" y="8324757"/>
            <a:ext cx="1341416" cy="1199957"/>
          </a:xfrm>
          <a:custGeom>
            <a:avLst/>
            <a:gdLst/>
            <a:ahLst/>
            <a:cxnLst/>
            <a:rect r="r" b="b" t="t" l="l"/>
            <a:pathLst>
              <a:path h="1199957" w="1341416">
                <a:moveTo>
                  <a:pt x="0" y="0"/>
                </a:moveTo>
                <a:lnTo>
                  <a:pt x="1341416" y="0"/>
                </a:lnTo>
                <a:lnTo>
                  <a:pt x="1341416" y="1199957"/>
                </a:lnTo>
                <a:lnTo>
                  <a:pt x="0" y="1199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5495" y="657204"/>
            <a:ext cx="16436355" cy="1907038"/>
            <a:chOff x="0" y="0"/>
            <a:chExt cx="5996027" cy="6956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96027" cy="695693"/>
            </a:xfrm>
            <a:custGeom>
              <a:avLst/>
              <a:gdLst/>
              <a:ahLst/>
              <a:cxnLst/>
              <a:rect r="r" b="b" t="t" l="l"/>
              <a:pathLst>
                <a:path h="695693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695693"/>
                  </a:lnTo>
                  <a:lnTo>
                    <a:pt x="0" y="69569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05495" y="2924154"/>
            <a:ext cx="16436355" cy="5768915"/>
            <a:chOff x="0" y="0"/>
            <a:chExt cx="5996027" cy="21045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6027" cy="2104516"/>
            </a:xfrm>
            <a:custGeom>
              <a:avLst/>
              <a:gdLst/>
              <a:ahLst/>
              <a:cxnLst/>
              <a:rect r="r" b="b" t="t" l="l"/>
              <a:pathLst>
                <a:path h="2104516" w="5996027">
                  <a:moveTo>
                    <a:pt x="0" y="0"/>
                  </a:moveTo>
                  <a:lnTo>
                    <a:pt x="5996027" y="0"/>
                  </a:lnTo>
                  <a:lnTo>
                    <a:pt x="5996027" y="2104516"/>
                  </a:lnTo>
                  <a:lnTo>
                    <a:pt x="0" y="21045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060822" y="3493441"/>
            <a:ext cx="2220750" cy="2433093"/>
          </a:xfrm>
          <a:custGeom>
            <a:avLst/>
            <a:gdLst/>
            <a:ahLst/>
            <a:cxnLst/>
            <a:rect r="r" b="b" t="t" l="l"/>
            <a:pathLst>
              <a:path h="2433093" w="2220750">
                <a:moveTo>
                  <a:pt x="0" y="0"/>
                </a:moveTo>
                <a:lnTo>
                  <a:pt x="2220750" y="0"/>
                </a:lnTo>
                <a:lnTo>
                  <a:pt x="2220750" y="2433093"/>
                </a:lnTo>
                <a:lnTo>
                  <a:pt x="0" y="2433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216595" y="3493441"/>
            <a:ext cx="2203055" cy="2433093"/>
          </a:xfrm>
          <a:custGeom>
            <a:avLst/>
            <a:gdLst/>
            <a:ahLst/>
            <a:cxnLst/>
            <a:rect r="r" b="b" t="t" l="l"/>
            <a:pathLst>
              <a:path h="2433093" w="2203055">
                <a:moveTo>
                  <a:pt x="2203056" y="0"/>
                </a:moveTo>
                <a:lnTo>
                  <a:pt x="0" y="0"/>
                </a:lnTo>
                <a:lnTo>
                  <a:pt x="0" y="2433093"/>
                </a:lnTo>
                <a:lnTo>
                  <a:pt x="2203056" y="2433093"/>
                </a:lnTo>
                <a:lnTo>
                  <a:pt x="220305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92968" y="3493441"/>
            <a:ext cx="2553819" cy="2433093"/>
          </a:xfrm>
          <a:custGeom>
            <a:avLst/>
            <a:gdLst/>
            <a:ahLst/>
            <a:cxnLst/>
            <a:rect r="r" b="b" t="t" l="l"/>
            <a:pathLst>
              <a:path h="2433093" w="2553819">
                <a:moveTo>
                  <a:pt x="0" y="0"/>
                </a:moveTo>
                <a:lnTo>
                  <a:pt x="2553818" y="0"/>
                </a:lnTo>
                <a:lnTo>
                  <a:pt x="2553818" y="2433093"/>
                </a:lnTo>
                <a:lnTo>
                  <a:pt x="0" y="24330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91317" y="1086848"/>
            <a:ext cx="1350536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750">
                <a:solidFill>
                  <a:srgbClr val="003EA8"/>
                </a:solidFill>
                <a:latin typeface="Muli Bold"/>
              </a:rPr>
              <a:t>Tổng quan - Thành viên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75747" y="6876338"/>
            <a:ext cx="4400437" cy="1298561"/>
            <a:chOff x="0" y="0"/>
            <a:chExt cx="5867249" cy="173141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586724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3400">
                  <a:solidFill>
                    <a:srgbClr val="003EA8"/>
                  </a:solidFill>
                  <a:latin typeface="Muli Bold"/>
                </a:rPr>
                <a:t>NGUYỄN VĂN TÍN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92461"/>
              <a:ext cx="5867249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bin"/>
                </a:rPr>
                <a:t>PK03092</a:t>
              </a:r>
            </a:p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bin"/>
                </a:rPr>
                <a:t>LEADER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49870" y="6876338"/>
            <a:ext cx="4516020" cy="1298561"/>
            <a:chOff x="0" y="0"/>
            <a:chExt cx="6021360" cy="173141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602136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3400">
                  <a:solidFill>
                    <a:srgbClr val="003EA8"/>
                  </a:solidFill>
                  <a:latin typeface="Muli Bold"/>
                </a:rPr>
                <a:t>NGUYỄN NGỌC THÁI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92461"/>
              <a:ext cx="6021360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bin"/>
                </a:rPr>
                <a:t>PK03331</a:t>
              </a:r>
            </a:p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bin"/>
                </a:rPr>
                <a:t> THÀNH VIÊN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23993" y="6876338"/>
            <a:ext cx="4884147" cy="1298561"/>
            <a:chOff x="0" y="0"/>
            <a:chExt cx="6512196" cy="173141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6512196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80"/>
                </a:lnSpc>
              </a:pPr>
              <a:r>
                <a:rPr lang="en-US" sz="3400">
                  <a:solidFill>
                    <a:srgbClr val="003EA8"/>
                  </a:solidFill>
                  <a:latin typeface="Muli Bold"/>
                </a:rPr>
                <a:t>PHẠM TRẦN GIA HUY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92461"/>
              <a:ext cx="6512196" cy="946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bin"/>
                </a:rPr>
                <a:t>PK03228</a:t>
              </a:r>
            </a:p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bin"/>
                </a:rPr>
                <a:t>THÀNH VIÊN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true" flipV="false" rot="0">
            <a:off x="15484919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4585506" y="0"/>
                </a:moveTo>
                <a:lnTo>
                  <a:pt x="0" y="0"/>
                </a:lnTo>
                <a:lnTo>
                  <a:pt x="0" y="1625770"/>
                </a:lnTo>
                <a:lnTo>
                  <a:pt x="4585506" y="1625770"/>
                </a:lnTo>
                <a:lnTo>
                  <a:pt x="458550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1782425" y="8123782"/>
            <a:ext cx="4585506" cy="1625770"/>
          </a:xfrm>
          <a:custGeom>
            <a:avLst/>
            <a:gdLst/>
            <a:ahLst/>
            <a:cxnLst/>
            <a:rect r="r" b="b" t="t" l="l"/>
            <a:pathLst>
              <a:path h="1625770" w="4585506">
                <a:moveTo>
                  <a:pt x="0" y="0"/>
                </a:moveTo>
                <a:lnTo>
                  <a:pt x="4585506" y="0"/>
                </a:lnTo>
                <a:lnTo>
                  <a:pt x="4585506" y="1625770"/>
                </a:lnTo>
                <a:lnTo>
                  <a:pt x="0" y="1625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641794">
            <a:off x="8923192" y="-17882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0578305" cy="1900872"/>
            <a:chOff x="0" y="0"/>
            <a:chExt cx="14104407" cy="253449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63500"/>
              <a:ext cx="14104407" cy="1076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32"/>
                </a:lnSpc>
              </a:pPr>
              <a:r>
                <a:rPr lang="en-US" sz="5025">
                  <a:solidFill>
                    <a:srgbClr val="F7B4A7"/>
                  </a:solidFill>
                  <a:latin typeface="Josefin Sans Bold"/>
                </a:rPr>
                <a:t>TỔNG KẾT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13467"/>
              <a:ext cx="1410440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 spc="560">
                  <a:solidFill>
                    <a:srgbClr val="F7B4A7"/>
                  </a:solidFill>
                  <a:latin typeface="Josefin Sans"/>
                </a:rPr>
                <a:t>III.ĐỊNH HƯỚNG PHÁT TRIỂN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58667" y="4600482"/>
            <a:ext cx="10147300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Tối ưu hóa quá trình thanh toán.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Phát triển chiến lược SEO chiến lược.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Nâng cấp Hosting - Domain và Database.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B4A7"/>
                </a:solidFill>
                <a:latin typeface="Josefin Sans Bold"/>
              </a:rPr>
              <a:t>Thực hiện chức năng trò chuyện.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B4A7"/>
                </a:solidFill>
                <a:latin typeface="Josefin Sans"/>
              </a:rPr>
              <a:t>N</a:t>
            </a:r>
            <a:r>
              <a:rPr lang="en-US" sz="3000">
                <a:solidFill>
                  <a:srgbClr val="F7B4A7"/>
                </a:solidFill>
                <a:latin typeface="Josefin Sans Bold"/>
              </a:rPr>
              <a:t>âng cao thời gian real time.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7B4A7"/>
                </a:solidFill>
                <a:latin typeface="Josefin Sans"/>
              </a:rPr>
              <a:t>H</a:t>
            </a:r>
            <a:r>
              <a:rPr lang="en-US" sz="3000">
                <a:solidFill>
                  <a:srgbClr val="F7B4A7"/>
                </a:solidFill>
                <a:latin typeface="Josefin Sans Bold"/>
              </a:rPr>
              <a:t>iển thị người dùng truy cập real time trên Website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234902" y="3340212"/>
            <a:ext cx="231404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7B4A7"/>
                </a:solidFill>
                <a:latin typeface="Josefin Sans Bold"/>
              </a:rPr>
              <a:t>Dài hạn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3382976" y="1256295"/>
            <a:ext cx="3876324" cy="4272501"/>
          </a:xfrm>
          <a:custGeom>
            <a:avLst/>
            <a:gdLst/>
            <a:ahLst/>
            <a:cxnLst/>
            <a:rect r="r" b="b" t="t" l="l"/>
            <a:pathLst>
              <a:path h="4272501" w="3876324">
                <a:moveTo>
                  <a:pt x="3876324" y="0"/>
                </a:moveTo>
                <a:lnTo>
                  <a:pt x="0" y="0"/>
                </a:lnTo>
                <a:lnTo>
                  <a:pt x="0" y="4272501"/>
                </a:lnTo>
                <a:lnTo>
                  <a:pt x="3876324" y="4272501"/>
                </a:lnTo>
                <a:lnTo>
                  <a:pt x="387632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17884" y="8324757"/>
            <a:ext cx="1341416" cy="1199957"/>
          </a:xfrm>
          <a:custGeom>
            <a:avLst/>
            <a:gdLst/>
            <a:ahLst/>
            <a:cxnLst/>
            <a:rect r="r" b="b" t="t" l="l"/>
            <a:pathLst>
              <a:path h="1199957" w="1341416">
                <a:moveTo>
                  <a:pt x="0" y="0"/>
                </a:moveTo>
                <a:lnTo>
                  <a:pt x="1341416" y="0"/>
                </a:lnTo>
                <a:lnTo>
                  <a:pt x="1341416" y="1199957"/>
                </a:lnTo>
                <a:lnTo>
                  <a:pt x="0" y="11999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5158" y="3438099"/>
            <a:ext cx="7312717" cy="3410801"/>
            <a:chOff x="0" y="0"/>
            <a:chExt cx="9750289" cy="454773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77588"/>
              <a:ext cx="9750289" cy="2718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/>
                </a:rPr>
                <a:t>Bạn có câu hỏi nào không?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871460"/>
              <a:ext cx="9750289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2B4B82"/>
                  </a:solidFill>
                  <a:latin typeface="Josefin Sans"/>
                </a:rPr>
                <a:t>DEMO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54137" y="3018272"/>
            <a:ext cx="7411325" cy="4635447"/>
          </a:xfrm>
          <a:custGeom>
            <a:avLst/>
            <a:gdLst/>
            <a:ahLst/>
            <a:cxnLst/>
            <a:rect r="r" b="b" t="t" l="l"/>
            <a:pathLst>
              <a:path h="4635447" w="7411325">
                <a:moveTo>
                  <a:pt x="0" y="0"/>
                </a:moveTo>
                <a:lnTo>
                  <a:pt x="7411325" y="0"/>
                </a:lnTo>
                <a:lnTo>
                  <a:pt x="7411325" y="4635447"/>
                </a:lnTo>
                <a:lnTo>
                  <a:pt x="0" y="463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65100" y="8613636"/>
            <a:ext cx="4338720" cy="2713672"/>
          </a:xfrm>
          <a:custGeom>
            <a:avLst/>
            <a:gdLst/>
            <a:ahLst/>
            <a:cxnLst/>
            <a:rect r="r" b="b" t="t" l="l"/>
            <a:pathLst>
              <a:path h="2713672" w="4338720">
                <a:moveTo>
                  <a:pt x="0" y="0"/>
                </a:moveTo>
                <a:lnTo>
                  <a:pt x="4338720" y="0"/>
                </a:lnTo>
                <a:lnTo>
                  <a:pt x="4338720" y="2713671"/>
                </a:lnTo>
                <a:lnTo>
                  <a:pt x="0" y="27136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76014" y="7483497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20348" y="712171"/>
            <a:ext cx="3289448" cy="2057400"/>
          </a:xfrm>
          <a:custGeom>
            <a:avLst/>
            <a:gdLst/>
            <a:ahLst/>
            <a:cxnLst/>
            <a:rect r="r" b="b" t="t" l="l"/>
            <a:pathLst>
              <a:path h="2057400" w="3289448">
                <a:moveTo>
                  <a:pt x="0" y="0"/>
                </a:moveTo>
                <a:lnTo>
                  <a:pt x="3289448" y="0"/>
                </a:lnTo>
                <a:lnTo>
                  <a:pt x="328944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79313" y="5316566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40312" y="-1788377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42167" y="-1536821"/>
            <a:ext cx="3748344" cy="3073642"/>
          </a:xfrm>
          <a:custGeom>
            <a:avLst/>
            <a:gdLst/>
            <a:ahLst/>
            <a:cxnLst/>
            <a:rect r="r" b="b" t="t" l="l"/>
            <a:pathLst>
              <a:path h="3073642" w="3748344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66643" y="-2441088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42874" y="3067435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539405" y="2569776"/>
            <a:ext cx="5719895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Josefin Sans Bold"/>
              </a:rPr>
              <a:t>CẢM ƠN THẦY CÔ</a:t>
            </a:r>
          </a:p>
          <a:p>
            <a:pPr algn="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Josefin Sans Bold"/>
              </a:rPr>
              <a:t> LẮNG NGHE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20975" y="834028"/>
            <a:ext cx="5238325" cy="92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76"/>
              </a:lnSpc>
            </a:pPr>
            <a:r>
              <a:rPr lang="en-US" sz="6400">
                <a:solidFill>
                  <a:srgbClr val="94DDDE"/>
                </a:solidFill>
                <a:latin typeface="Josefin Sans"/>
              </a:rPr>
              <a:t>Tổng quan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327419" y="2238826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8690" y="-613239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071" y="-1229602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8"/>
                </a:lnTo>
                <a:lnTo>
                  <a:pt x="0" y="5892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28700" y="4361886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20975" y="2286451"/>
            <a:ext cx="5238325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0"/>
              </a:lnSpc>
            </a:pPr>
            <a:r>
              <a:rPr lang="en-US" sz="5000">
                <a:solidFill>
                  <a:srgbClr val="94DDDE"/>
                </a:solidFill>
                <a:latin typeface="Josefin Sans"/>
              </a:rPr>
              <a:t>Lời mở đầu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4412" y="3779023"/>
            <a:ext cx="15705931" cy="42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Sách đúng là một nhu cầu thiết yếu của mọi người, không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 phân biệt lứa tuổi hay sở thích đọc. Để phục vụ nhu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 cầu đọc của mọi người nhóm em thiết kế trang web 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để cho mọi người có thể dễ dàng tiếp cận những 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sản phẩm sách mới nhất. Không những thế, mọi người</a:t>
            </a:r>
          </a:p>
          <a:p>
            <a:pPr algn="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 có thể dễ dàng tìm kiếm các sản phẩm phục vụ cho nhu cầu giải trí.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42018" y="834028"/>
            <a:ext cx="5238325" cy="92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76"/>
              </a:lnSpc>
            </a:pPr>
            <a:r>
              <a:rPr lang="en-US" sz="6400">
                <a:solidFill>
                  <a:srgbClr val="94DDDE"/>
                </a:solidFill>
                <a:latin typeface="Josefin Sans"/>
              </a:rPr>
              <a:t>Tổng quan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500620" y="8851810"/>
            <a:ext cx="1758333" cy="1080576"/>
          </a:xfrm>
          <a:custGeom>
            <a:avLst/>
            <a:gdLst/>
            <a:ahLst/>
            <a:cxnLst/>
            <a:rect r="r" b="b" t="t" l="l"/>
            <a:pathLst>
              <a:path h="1080576" w="1758333">
                <a:moveTo>
                  <a:pt x="0" y="0"/>
                </a:moveTo>
                <a:lnTo>
                  <a:pt x="1758333" y="0"/>
                </a:lnTo>
                <a:lnTo>
                  <a:pt x="1758333" y="1080576"/>
                </a:lnTo>
                <a:lnTo>
                  <a:pt x="0" y="108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2028" y="7078366"/>
            <a:ext cx="733345" cy="1587951"/>
          </a:xfrm>
          <a:custGeom>
            <a:avLst/>
            <a:gdLst/>
            <a:ahLst/>
            <a:cxnLst/>
            <a:rect r="r" b="b" t="t" l="l"/>
            <a:pathLst>
              <a:path h="1587951" w="733345">
                <a:moveTo>
                  <a:pt x="0" y="0"/>
                </a:moveTo>
                <a:lnTo>
                  <a:pt x="733344" y="0"/>
                </a:lnTo>
                <a:lnTo>
                  <a:pt x="733344" y="1587951"/>
                </a:lnTo>
                <a:lnTo>
                  <a:pt x="0" y="1587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703231" y="7806738"/>
            <a:ext cx="2348115" cy="1451562"/>
          </a:xfrm>
          <a:custGeom>
            <a:avLst/>
            <a:gdLst/>
            <a:ahLst/>
            <a:cxnLst/>
            <a:rect r="r" b="b" t="t" l="l"/>
            <a:pathLst>
              <a:path h="1451562" w="2348115">
                <a:moveTo>
                  <a:pt x="2348115" y="0"/>
                </a:moveTo>
                <a:lnTo>
                  <a:pt x="0" y="0"/>
                </a:lnTo>
                <a:lnTo>
                  <a:pt x="0" y="1451562"/>
                </a:lnTo>
                <a:lnTo>
                  <a:pt x="2348115" y="1451562"/>
                </a:lnTo>
                <a:lnTo>
                  <a:pt x="234811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20975" y="2286451"/>
            <a:ext cx="5238325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0"/>
              </a:lnSpc>
            </a:pPr>
            <a:r>
              <a:rPr lang="en-US" sz="5000">
                <a:solidFill>
                  <a:srgbClr val="94DDDE"/>
                </a:solidFill>
                <a:latin typeface="Josefin Sans"/>
              </a:rPr>
              <a:t>Ý tưởng dự án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60771" y="3779023"/>
            <a:ext cx="13719572" cy="421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Tạo 1 website bán hàng với các chức năng 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cơ bản dưới sự hỗ trợ của ngôn ngữ PHP</a:t>
            </a:r>
          </a:p>
          <a:p>
            <a:pPr algn="r">
              <a:lnSpc>
                <a:spcPts val="5599"/>
              </a:lnSpc>
            </a:pP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Tham khảo  Fahasa và các trang bán sách để hoàn thiện</a:t>
            </a:r>
          </a:p>
          <a:p>
            <a:pPr algn="r">
              <a:lnSpc>
                <a:spcPts val="5599"/>
              </a:lnSpc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 cũng như nâng cấp các chức năng để giúp trong quá trình </a:t>
            </a:r>
          </a:p>
          <a:p>
            <a:pPr algn="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94DDDE"/>
                </a:solidFill>
                <a:latin typeface="Josefin Sans"/>
              </a:rPr>
              <a:t>tiếp thị cũng như thu hút khách hàng.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79786" y="1537968"/>
            <a:ext cx="2160807" cy="3328974"/>
          </a:xfrm>
          <a:custGeom>
            <a:avLst/>
            <a:gdLst/>
            <a:ahLst/>
            <a:cxnLst/>
            <a:rect r="r" b="b" t="t" l="l"/>
            <a:pathLst>
              <a:path h="3328974" w="2160807">
                <a:moveTo>
                  <a:pt x="0" y="0"/>
                </a:moveTo>
                <a:lnTo>
                  <a:pt x="2160807" y="0"/>
                </a:lnTo>
                <a:lnTo>
                  <a:pt x="2160807" y="3328974"/>
                </a:lnTo>
                <a:lnTo>
                  <a:pt x="0" y="33289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40137" y="7992248"/>
            <a:ext cx="2614489" cy="1982258"/>
          </a:xfrm>
          <a:custGeom>
            <a:avLst/>
            <a:gdLst/>
            <a:ahLst/>
            <a:cxnLst/>
            <a:rect r="r" b="b" t="t" l="l"/>
            <a:pathLst>
              <a:path h="1982258" w="2614489">
                <a:moveTo>
                  <a:pt x="0" y="0"/>
                </a:moveTo>
                <a:lnTo>
                  <a:pt x="2614489" y="0"/>
                </a:lnTo>
                <a:lnTo>
                  <a:pt x="2614489" y="1982258"/>
                </a:lnTo>
                <a:lnTo>
                  <a:pt x="0" y="19822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26681"/>
            <a:ext cx="6276929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"/>
              </a:rPr>
              <a:t>Đặt mình vào vị trí khách hàng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440512" y="9591225"/>
            <a:ext cx="1469212" cy="902898"/>
          </a:xfrm>
          <a:custGeom>
            <a:avLst/>
            <a:gdLst/>
            <a:ahLst/>
            <a:cxnLst/>
            <a:rect r="r" b="b" t="t" l="l"/>
            <a:pathLst>
              <a:path h="902898" w="1469212">
                <a:moveTo>
                  <a:pt x="1469212" y="0"/>
                </a:moveTo>
                <a:lnTo>
                  <a:pt x="0" y="0"/>
                </a:lnTo>
                <a:lnTo>
                  <a:pt x="0" y="902898"/>
                </a:lnTo>
                <a:lnTo>
                  <a:pt x="1469212" y="902898"/>
                </a:lnTo>
                <a:lnTo>
                  <a:pt x="14692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9341" y="3940360"/>
            <a:ext cx="7382144" cy="513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Tìm kiếm sản phẩm dễ dàng, có khả năng lọc và sắp xếp</a:t>
            </a:r>
          </a:p>
          <a:p>
            <a:pPr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Thông tin chi tiết sản phẩm cũng như bình luận và đánh giá sản phẩm</a:t>
            </a:r>
          </a:p>
          <a:p>
            <a:pPr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Giỏ hàng và thanh toán, Thông tin vận chuyển và giao hàng</a:t>
            </a:r>
          </a:p>
          <a:p>
            <a:pPr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Quản lý tài khoản, thông báo và ưu đãi</a:t>
            </a:r>
          </a:p>
          <a:p>
            <a:pPr marL="626114" indent="-313057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Josefin Sans"/>
              </a:rPr>
              <a:t>Bảo mật và quyền riêng tư cũng như hỗ trợ khách hàng</a:t>
            </a:r>
          </a:p>
          <a:p>
            <a:pPr>
              <a:lnSpc>
                <a:spcPts val="406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973967" y="1926681"/>
            <a:ext cx="8285333" cy="196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2B4B82"/>
                </a:solidFill>
                <a:latin typeface="Josefin Sans Bold"/>
              </a:rPr>
              <a:t> </a:t>
            </a:r>
            <a:r>
              <a:rPr lang="en-US" sz="6399">
                <a:solidFill>
                  <a:srgbClr val="2B4B82"/>
                </a:solidFill>
                <a:latin typeface="Josefin Sans"/>
              </a:rPr>
              <a:t>Điều khách hàng cần ở 1 website bán hàng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73967" y="3940360"/>
            <a:ext cx="8285333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Dễ dàng tìm kiếm và sắp xếp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Đánh giá và bình luận đầy đủ về sản phẩm sách và các sản phẩm khác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Bảo mật thanh toán, bảo mật thông tin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4B82"/>
                </a:solidFill>
                <a:latin typeface="Josefin Sans"/>
              </a:rPr>
              <a:t>Chăm sóc khách hàng 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053204" y="-644600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48048" y="-392879"/>
            <a:ext cx="2181285" cy="2338609"/>
          </a:xfrm>
          <a:custGeom>
            <a:avLst/>
            <a:gdLst/>
            <a:ahLst/>
            <a:cxnLst/>
            <a:rect r="r" b="b" t="t" l="l"/>
            <a:pathLst>
              <a:path h="2338609" w="2181285">
                <a:moveTo>
                  <a:pt x="0" y="0"/>
                </a:moveTo>
                <a:lnTo>
                  <a:pt x="2181285" y="0"/>
                </a:lnTo>
                <a:lnTo>
                  <a:pt x="2181285" y="2338610"/>
                </a:lnTo>
                <a:lnTo>
                  <a:pt x="0" y="23386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47470" y="8246137"/>
            <a:ext cx="1939672" cy="2024325"/>
          </a:xfrm>
          <a:custGeom>
            <a:avLst/>
            <a:gdLst/>
            <a:ahLst/>
            <a:cxnLst/>
            <a:rect r="r" b="b" t="t" l="l"/>
            <a:pathLst>
              <a:path h="2024325" w="1939672">
                <a:moveTo>
                  <a:pt x="0" y="0"/>
                </a:moveTo>
                <a:lnTo>
                  <a:pt x="1939671" y="0"/>
                </a:lnTo>
                <a:lnTo>
                  <a:pt x="1939671" y="2024326"/>
                </a:lnTo>
                <a:lnTo>
                  <a:pt x="0" y="2024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0694" y="698648"/>
            <a:ext cx="7773306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2B4B82"/>
                </a:solidFill>
                <a:latin typeface="Josefin Sans Bold"/>
              </a:rPr>
              <a:t>PHÂN TÍCH DỰ ÁN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6342" y="1951228"/>
            <a:ext cx="6338112" cy="6384545"/>
          </a:xfrm>
          <a:custGeom>
            <a:avLst/>
            <a:gdLst/>
            <a:ahLst/>
            <a:cxnLst/>
            <a:rect r="r" b="b" t="t" l="l"/>
            <a:pathLst>
              <a:path h="6384545" w="6338112">
                <a:moveTo>
                  <a:pt x="0" y="0"/>
                </a:moveTo>
                <a:lnTo>
                  <a:pt x="6338112" y="0"/>
                </a:lnTo>
                <a:lnTo>
                  <a:pt x="6338112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5956" y="3829050"/>
            <a:ext cx="8489114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"/>
              </a:rPr>
              <a:t>Thống kê khảo sát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2475" y="6874136"/>
            <a:ext cx="2366825" cy="2384164"/>
          </a:xfrm>
          <a:custGeom>
            <a:avLst/>
            <a:gdLst/>
            <a:ahLst/>
            <a:cxnLst/>
            <a:rect r="r" b="b" t="t" l="l"/>
            <a:pathLst>
              <a:path h="2384164" w="2366825">
                <a:moveTo>
                  <a:pt x="0" y="0"/>
                </a:moveTo>
                <a:lnTo>
                  <a:pt x="2366825" y="0"/>
                </a:lnTo>
                <a:lnTo>
                  <a:pt x="2366825" y="2384164"/>
                </a:lnTo>
                <a:lnTo>
                  <a:pt x="0" y="2384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9942" y="655828"/>
            <a:ext cx="8203510" cy="4190442"/>
          </a:xfrm>
          <a:custGeom>
            <a:avLst/>
            <a:gdLst/>
            <a:ahLst/>
            <a:cxnLst/>
            <a:rect r="r" b="b" t="t" l="l"/>
            <a:pathLst>
              <a:path h="4190442" w="8203510">
                <a:moveTo>
                  <a:pt x="0" y="0"/>
                </a:moveTo>
                <a:lnTo>
                  <a:pt x="8203510" y="0"/>
                </a:lnTo>
                <a:lnTo>
                  <a:pt x="8203510" y="4190441"/>
                </a:lnTo>
                <a:lnTo>
                  <a:pt x="0" y="4190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1336" y="4250166"/>
            <a:ext cx="6415970" cy="4546075"/>
          </a:xfrm>
          <a:custGeom>
            <a:avLst/>
            <a:gdLst/>
            <a:ahLst/>
            <a:cxnLst/>
            <a:rect r="r" b="b" t="t" l="l"/>
            <a:pathLst>
              <a:path h="4546075" w="6415970">
                <a:moveTo>
                  <a:pt x="0" y="0"/>
                </a:moveTo>
                <a:lnTo>
                  <a:pt x="6415970" y="0"/>
                </a:lnTo>
                <a:lnTo>
                  <a:pt x="6415970" y="4546075"/>
                </a:lnTo>
                <a:lnTo>
                  <a:pt x="0" y="4546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55828"/>
            <a:ext cx="7581242" cy="92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99"/>
              </a:lnSpc>
            </a:pPr>
            <a:r>
              <a:rPr lang="en-US" sz="6083">
                <a:solidFill>
                  <a:srgbClr val="F7B4A7"/>
                </a:solidFill>
                <a:latin typeface="Josefin Sans Bold"/>
              </a:rPr>
              <a:t>Thống kê khảo sát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59300" y="8450827"/>
            <a:ext cx="745811" cy="1614945"/>
          </a:xfrm>
          <a:custGeom>
            <a:avLst/>
            <a:gdLst/>
            <a:ahLst/>
            <a:cxnLst/>
            <a:rect r="r" b="b" t="t" l="l"/>
            <a:pathLst>
              <a:path h="1614945" w="745811">
                <a:moveTo>
                  <a:pt x="0" y="0"/>
                </a:moveTo>
                <a:lnTo>
                  <a:pt x="745811" y="0"/>
                </a:lnTo>
                <a:lnTo>
                  <a:pt x="745811" y="1614946"/>
                </a:lnTo>
                <a:lnTo>
                  <a:pt x="0" y="1614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15679"/>
            <a:ext cx="2691710" cy="3673549"/>
          </a:xfrm>
          <a:custGeom>
            <a:avLst/>
            <a:gdLst/>
            <a:ahLst/>
            <a:cxnLst/>
            <a:rect r="r" b="b" t="t" l="l"/>
            <a:pathLst>
              <a:path h="3673549" w="2691710">
                <a:moveTo>
                  <a:pt x="0" y="0"/>
                </a:moveTo>
                <a:lnTo>
                  <a:pt x="2691710" y="0"/>
                </a:lnTo>
                <a:lnTo>
                  <a:pt x="2691710" y="3673549"/>
                </a:lnTo>
                <a:lnTo>
                  <a:pt x="0" y="3673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21883" y="4198582"/>
            <a:ext cx="11037417" cy="4252245"/>
          </a:xfrm>
          <a:custGeom>
            <a:avLst/>
            <a:gdLst/>
            <a:ahLst/>
            <a:cxnLst/>
            <a:rect r="r" b="b" t="t" l="l"/>
            <a:pathLst>
              <a:path h="4252245" w="11037417">
                <a:moveTo>
                  <a:pt x="0" y="0"/>
                </a:moveTo>
                <a:lnTo>
                  <a:pt x="11037417" y="0"/>
                </a:lnTo>
                <a:lnTo>
                  <a:pt x="11037417" y="4252245"/>
                </a:lnTo>
                <a:lnTo>
                  <a:pt x="0" y="42522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91710" y="4198582"/>
            <a:ext cx="2517291" cy="1318431"/>
          </a:xfrm>
          <a:custGeom>
            <a:avLst/>
            <a:gdLst/>
            <a:ahLst/>
            <a:cxnLst/>
            <a:rect r="r" b="b" t="t" l="l"/>
            <a:pathLst>
              <a:path h="1318431" w="2517291">
                <a:moveTo>
                  <a:pt x="0" y="0"/>
                </a:moveTo>
                <a:lnTo>
                  <a:pt x="2517291" y="0"/>
                </a:lnTo>
                <a:lnTo>
                  <a:pt x="2517291" y="1318431"/>
                </a:lnTo>
                <a:lnTo>
                  <a:pt x="0" y="13184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937014" y="834028"/>
            <a:ext cx="6322286" cy="92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76"/>
              </a:lnSpc>
            </a:pPr>
            <a:r>
              <a:rPr lang="en-US" sz="6400">
                <a:solidFill>
                  <a:srgbClr val="94DDDE"/>
                </a:solidFill>
                <a:latin typeface="Josefin Sans"/>
              </a:rPr>
              <a:t>Thiết kế dự án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10876" y="2286451"/>
            <a:ext cx="5748424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50"/>
              </a:lnSpc>
            </a:pPr>
            <a:r>
              <a:rPr lang="en-US" sz="5000">
                <a:solidFill>
                  <a:srgbClr val="94DDDE"/>
                </a:solidFill>
                <a:latin typeface="Josefin Sans"/>
              </a:rPr>
              <a:t>Mô hình MVC PHP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98989" y="5821813"/>
            <a:ext cx="3102732" cy="1551366"/>
          </a:xfrm>
          <a:custGeom>
            <a:avLst/>
            <a:gdLst/>
            <a:ahLst/>
            <a:cxnLst/>
            <a:rect r="r" b="b" t="t" l="l"/>
            <a:pathLst>
              <a:path h="1551366" w="3102732">
                <a:moveTo>
                  <a:pt x="0" y="0"/>
                </a:moveTo>
                <a:lnTo>
                  <a:pt x="3102733" y="0"/>
                </a:lnTo>
                <a:lnTo>
                  <a:pt x="3102733" y="1551366"/>
                </a:lnTo>
                <a:lnTo>
                  <a:pt x="0" y="15513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21883" y="1028700"/>
            <a:ext cx="3746859" cy="2211518"/>
          </a:xfrm>
          <a:custGeom>
            <a:avLst/>
            <a:gdLst/>
            <a:ahLst/>
            <a:cxnLst/>
            <a:rect r="r" b="b" t="t" l="l"/>
            <a:pathLst>
              <a:path h="2211518" w="3746859">
                <a:moveTo>
                  <a:pt x="0" y="0"/>
                </a:moveTo>
                <a:lnTo>
                  <a:pt x="3746859" y="0"/>
                </a:lnTo>
                <a:lnTo>
                  <a:pt x="3746859" y="2211518"/>
                </a:lnTo>
                <a:lnTo>
                  <a:pt x="0" y="22115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DAFxmfyLlAk</dc:identifier>
  <dcterms:modified xsi:type="dcterms:W3CDTF">2011-08-01T06:04:30Z</dcterms:modified>
  <cp:revision>1</cp:revision>
  <dc:title>Bản thuyết trình Doanh nghiệp Tóm tắt Dự án Màu Đen Màu Kem Màu Be Phong cách Hiện đại &amp; Ấm áp</dc:title>
</cp:coreProperties>
</file>